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103" d="100"/>
          <a:sy n="103" d="100"/>
        </p:scale>
        <p:origin x="-204"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zitiv titlu">
    <p:bg>
      <p:bgRef idx="1002">
        <a:schemeClr val="bg2"/>
      </p:bgRef>
    </p:bg>
    <p:spTree>
      <p:nvGrpSpPr>
        <p:cNvPr id="1" name=""/>
        <p:cNvGrpSpPr/>
        <p:nvPr/>
      </p:nvGrpSpPr>
      <p:grpSpPr>
        <a:xfrm>
          <a:off x="0" y="0"/>
          <a:ext cx="0" cy="0"/>
          <a:chOff x="0" y="0"/>
          <a:chExt cx="0" cy="0"/>
        </a:xfrm>
      </p:grpSpPr>
      <p:sp>
        <p:nvSpPr>
          <p:cNvPr id="9" name="Titlu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ro-RO" smtClean="0"/>
              <a:t>Faceți clic pentru a edita stilul de titlu Coordonator</a:t>
            </a:r>
            <a:endParaRPr kumimoji="0" lang="en-US"/>
          </a:p>
        </p:txBody>
      </p:sp>
      <p:sp>
        <p:nvSpPr>
          <p:cNvPr id="17" name="Subtitlu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o-RO" smtClean="0"/>
              <a:t>Faceți clic pentru editarea stilului de subtitlu al coordonatorului</a:t>
            </a:r>
            <a:endParaRPr kumimoji="0" lang="en-US"/>
          </a:p>
        </p:txBody>
      </p:sp>
      <p:sp>
        <p:nvSpPr>
          <p:cNvPr id="30" name="Substituent dată 29"/>
          <p:cNvSpPr>
            <a:spLocks noGrp="1"/>
          </p:cNvSpPr>
          <p:nvPr>
            <p:ph type="dt" sz="half" idx="10"/>
          </p:nvPr>
        </p:nvSpPr>
        <p:spPr/>
        <p:txBody>
          <a:bodyPr/>
          <a:lstStyle/>
          <a:p>
            <a:fld id="{60AA880B-D142-4E2F-9E9B-ADA1D5131F65}" type="datetimeFigureOut">
              <a:rPr lang="en-US" smtClean="0"/>
              <a:t>1/13/2013</a:t>
            </a:fld>
            <a:endParaRPr lang="en-US"/>
          </a:p>
        </p:txBody>
      </p:sp>
      <p:sp>
        <p:nvSpPr>
          <p:cNvPr id="19" name="Substituent subsol 18"/>
          <p:cNvSpPr>
            <a:spLocks noGrp="1"/>
          </p:cNvSpPr>
          <p:nvPr>
            <p:ph type="ftr" sz="quarter" idx="11"/>
          </p:nvPr>
        </p:nvSpPr>
        <p:spPr/>
        <p:txBody>
          <a:bodyPr/>
          <a:lstStyle/>
          <a:p>
            <a:endParaRPr lang="en-US"/>
          </a:p>
        </p:txBody>
      </p:sp>
      <p:sp>
        <p:nvSpPr>
          <p:cNvPr id="27" name="Substituent număr diapozitiv 26"/>
          <p:cNvSpPr>
            <a:spLocks noGrp="1"/>
          </p:cNvSpPr>
          <p:nvPr>
            <p:ph type="sldNum" sz="quarter" idx="12"/>
          </p:nvPr>
        </p:nvSpPr>
        <p:spPr/>
        <p:txBody>
          <a:bodyPr/>
          <a:lstStyle/>
          <a:p>
            <a:fld id="{CCC78F50-0C17-470F-9750-593F6E9EFA55}" type="slidenum">
              <a:rPr lang="en-US" smtClean="0"/>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ext vertical și titlu">
    <p:spTree>
      <p:nvGrpSpPr>
        <p:cNvPr id="1" name=""/>
        <p:cNvGrpSpPr/>
        <p:nvPr/>
      </p:nvGrpSpPr>
      <p:grpSpPr>
        <a:xfrm>
          <a:off x="0" y="0"/>
          <a:ext cx="0" cy="0"/>
          <a:chOff x="0" y="0"/>
          <a:chExt cx="0" cy="0"/>
        </a:xfrm>
      </p:grpSpPr>
      <p:sp>
        <p:nvSpPr>
          <p:cNvPr id="2" name="Titlu 1"/>
          <p:cNvSpPr>
            <a:spLocks noGrp="1"/>
          </p:cNvSpPr>
          <p:nvPr>
            <p:ph type="title"/>
          </p:nvPr>
        </p:nvSpPr>
        <p:spPr/>
        <p:txBody>
          <a:bodyPr/>
          <a:lstStyle/>
          <a:p>
            <a:r>
              <a:rPr kumimoji="0" lang="ro-RO" smtClean="0"/>
              <a:t>Faceți clic pentru a edita stilul de titlu Coordonator</a:t>
            </a:r>
            <a:endParaRPr kumimoji="0" lang="en-US"/>
          </a:p>
        </p:txBody>
      </p:sp>
      <p:sp>
        <p:nvSpPr>
          <p:cNvPr id="3" name="Substituent text vertical 2"/>
          <p:cNvSpPr>
            <a:spLocks noGrp="1"/>
          </p:cNvSpPr>
          <p:nvPr>
            <p:ph type="body" orient="vert" idx="1"/>
          </p:nvPr>
        </p:nvSpPr>
        <p:spPr/>
        <p:txBody>
          <a:bodyPr vert="eaVert"/>
          <a:lstStyle/>
          <a:p>
            <a:pPr lvl="0" eaLnBrk="1" latinLnBrk="0" hangingPunct="1"/>
            <a:r>
              <a:rPr lang="ro-RO" smtClean="0"/>
              <a:t>Faceți clic pentru a edita stilurile de text Coordonator</a:t>
            </a:r>
          </a:p>
          <a:p>
            <a:pPr lvl="1" eaLnBrk="1" latinLnBrk="0" hangingPunct="1"/>
            <a:r>
              <a:rPr lang="ro-RO" smtClean="0"/>
              <a:t>Al doilea nivel</a:t>
            </a:r>
          </a:p>
          <a:p>
            <a:pPr lvl="2" eaLnBrk="1" latinLnBrk="0" hangingPunct="1"/>
            <a:r>
              <a:rPr lang="ro-RO" smtClean="0"/>
              <a:t>Al treilea nivel</a:t>
            </a:r>
          </a:p>
          <a:p>
            <a:pPr lvl="3" eaLnBrk="1" latinLnBrk="0" hangingPunct="1"/>
            <a:r>
              <a:rPr lang="ro-RO" smtClean="0"/>
              <a:t>Al patrulea nivel</a:t>
            </a:r>
          </a:p>
          <a:p>
            <a:pPr lvl="4" eaLnBrk="1" latinLnBrk="0" hangingPunct="1"/>
            <a:r>
              <a:rPr lang="ro-RO" smtClean="0"/>
              <a:t>Al cincilea nivel</a:t>
            </a:r>
            <a:endParaRPr kumimoji="0" lang="en-US"/>
          </a:p>
        </p:txBody>
      </p:sp>
      <p:sp>
        <p:nvSpPr>
          <p:cNvPr id="4" name="Substituent dată 3"/>
          <p:cNvSpPr>
            <a:spLocks noGrp="1"/>
          </p:cNvSpPr>
          <p:nvPr>
            <p:ph type="dt" sz="half" idx="10"/>
          </p:nvPr>
        </p:nvSpPr>
        <p:spPr/>
        <p:txBody>
          <a:bodyPr/>
          <a:lstStyle/>
          <a:p>
            <a:fld id="{60AA880B-D142-4E2F-9E9B-ADA1D5131F65}" type="datetimeFigureOut">
              <a:rPr lang="en-US" smtClean="0"/>
              <a:t>1/13/2013</a:t>
            </a:fld>
            <a:endParaRPr lang="en-US"/>
          </a:p>
        </p:txBody>
      </p:sp>
      <p:sp>
        <p:nvSpPr>
          <p:cNvPr id="5" name="Substituent subsol 4"/>
          <p:cNvSpPr>
            <a:spLocks noGrp="1"/>
          </p:cNvSpPr>
          <p:nvPr>
            <p:ph type="ftr" sz="quarter" idx="11"/>
          </p:nvPr>
        </p:nvSpPr>
        <p:spPr/>
        <p:txBody>
          <a:bodyPr/>
          <a:lstStyle/>
          <a:p>
            <a:endParaRPr lang="en-US"/>
          </a:p>
        </p:txBody>
      </p:sp>
      <p:sp>
        <p:nvSpPr>
          <p:cNvPr id="6" name="Substituent număr diapozitiv 5"/>
          <p:cNvSpPr>
            <a:spLocks noGrp="1"/>
          </p:cNvSpPr>
          <p:nvPr>
            <p:ph type="sldNum" sz="quarter" idx="12"/>
          </p:nvPr>
        </p:nvSpPr>
        <p:spPr/>
        <p:txBody>
          <a:bodyPr/>
          <a:lstStyle/>
          <a:p>
            <a:fld id="{CCC78F50-0C17-470F-9750-593F6E9EFA55}"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lu vertical și text">
    <p:spTree>
      <p:nvGrpSpPr>
        <p:cNvPr id="1" name=""/>
        <p:cNvGrpSpPr/>
        <p:nvPr/>
      </p:nvGrpSpPr>
      <p:grpSpPr>
        <a:xfrm>
          <a:off x="0" y="0"/>
          <a:ext cx="0" cy="0"/>
          <a:chOff x="0" y="0"/>
          <a:chExt cx="0" cy="0"/>
        </a:xfrm>
      </p:grpSpPr>
      <p:sp>
        <p:nvSpPr>
          <p:cNvPr id="2" name="Titlu vertical 1"/>
          <p:cNvSpPr>
            <a:spLocks noGrp="1"/>
          </p:cNvSpPr>
          <p:nvPr>
            <p:ph type="title" orient="vert"/>
          </p:nvPr>
        </p:nvSpPr>
        <p:spPr>
          <a:xfrm>
            <a:off x="6629400" y="914401"/>
            <a:ext cx="2057400" cy="5211763"/>
          </a:xfrm>
        </p:spPr>
        <p:txBody>
          <a:bodyPr vert="eaVert"/>
          <a:lstStyle/>
          <a:p>
            <a:r>
              <a:rPr kumimoji="0" lang="ro-RO" smtClean="0"/>
              <a:t>Faceți clic pentru a edita stilul de titlu Coordonator</a:t>
            </a:r>
            <a:endParaRPr kumimoji="0" lang="en-US"/>
          </a:p>
        </p:txBody>
      </p:sp>
      <p:sp>
        <p:nvSpPr>
          <p:cNvPr id="3" name="Substituent text vertical 2"/>
          <p:cNvSpPr>
            <a:spLocks noGrp="1"/>
          </p:cNvSpPr>
          <p:nvPr>
            <p:ph type="body" orient="vert" idx="1"/>
          </p:nvPr>
        </p:nvSpPr>
        <p:spPr>
          <a:xfrm>
            <a:off x="457200" y="914401"/>
            <a:ext cx="6019800" cy="5211763"/>
          </a:xfrm>
        </p:spPr>
        <p:txBody>
          <a:bodyPr vert="eaVert"/>
          <a:lstStyle/>
          <a:p>
            <a:pPr lvl="0" eaLnBrk="1" latinLnBrk="0" hangingPunct="1"/>
            <a:r>
              <a:rPr lang="ro-RO" smtClean="0"/>
              <a:t>Faceți clic pentru a edita stilurile de text Coordonator</a:t>
            </a:r>
          </a:p>
          <a:p>
            <a:pPr lvl="1" eaLnBrk="1" latinLnBrk="0" hangingPunct="1"/>
            <a:r>
              <a:rPr lang="ro-RO" smtClean="0"/>
              <a:t>Al doilea nivel</a:t>
            </a:r>
          </a:p>
          <a:p>
            <a:pPr lvl="2" eaLnBrk="1" latinLnBrk="0" hangingPunct="1"/>
            <a:r>
              <a:rPr lang="ro-RO" smtClean="0"/>
              <a:t>Al treilea nivel</a:t>
            </a:r>
          </a:p>
          <a:p>
            <a:pPr lvl="3" eaLnBrk="1" latinLnBrk="0" hangingPunct="1"/>
            <a:r>
              <a:rPr lang="ro-RO" smtClean="0"/>
              <a:t>Al patrulea nivel</a:t>
            </a:r>
          </a:p>
          <a:p>
            <a:pPr lvl="4" eaLnBrk="1" latinLnBrk="0" hangingPunct="1"/>
            <a:r>
              <a:rPr lang="ro-RO" smtClean="0"/>
              <a:t>Al cincilea nivel</a:t>
            </a:r>
            <a:endParaRPr kumimoji="0" lang="en-US"/>
          </a:p>
        </p:txBody>
      </p:sp>
      <p:sp>
        <p:nvSpPr>
          <p:cNvPr id="4" name="Substituent dată 3"/>
          <p:cNvSpPr>
            <a:spLocks noGrp="1"/>
          </p:cNvSpPr>
          <p:nvPr>
            <p:ph type="dt" sz="half" idx="10"/>
          </p:nvPr>
        </p:nvSpPr>
        <p:spPr/>
        <p:txBody>
          <a:bodyPr/>
          <a:lstStyle/>
          <a:p>
            <a:fld id="{60AA880B-D142-4E2F-9E9B-ADA1D5131F65}" type="datetimeFigureOut">
              <a:rPr lang="en-US" smtClean="0"/>
              <a:t>1/13/2013</a:t>
            </a:fld>
            <a:endParaRPr lang="en-US"/>
          </a:p>
        </p:txBody>
      </p:sp>
      <p:sp>
        <p:nvSpPr>
          <p:cNvPr id="5" name="Substituent subsol 4"/>
          <p:cNvSpPr>
            <a:spLocks noGrp="1"/>
          </p:cNvSpPr>
          <p:nvPr>
            <p:ph type="ftr" sz="quarter" idx="11"/>
          </p:nvPr>
        </p:nvSpPr>
        <p:spPr/>
        <p:txBody>
          <a:bodyPr/>
          <a:lstStyle/>
          <a:p>
            <a:endParaRPr lang="en-US"/>
          </a:p>
        </p:txBody>
      </p:sp>
      <p:sp>
        <p:nvSpPr>
          <p:cNvPr id="6" name="Substituent număr diapozitiv 5"/>
          <p:cNvSpPr>
            <a:spLocks noGrp="1"/>
          </p:cNvSpPr>
          <p:nvPr>
            <p:ph type="sldNum" sz="quarter" idx="12"/>
          </p:nvPr>
        </p:nvSpPr>
        <p:spPr/>
        <p:txBody>
          <a:bodyPr/>
          <a:lstStyle/>
          <a:p>
            <a:fld id="{CCC78F50-0C17-470F-9750-593F6E9EFA55}"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u și conținut">
    <p:spTree>
      <p:nvGrpSpPr>
        <p:cNvPr id="1" name=""/>
        <p:cNvGrpSpPr/>
        <p:nvPr/>
      </p:nvGrpSpPr>
      <p:grpSpPr>
        <a:xfrm>
          <a:off x="0" y="0"/>
          <a:ext cx="0" cy="0"/>
          <a:chOff x="0" y="0"/>
          <a:chExt cx="0" cy="0"/>
        </a:xfrm>
      </p:grpSpPr>
      <p:sp>
        <p:nvSpPr>
          <p:cNvPr id="2" name="Titlu 1"/>
          <p:cNvSpPr>
            <a:spLocks noGrp="1"/>
          </p:cNvSpPr>
          <p:nvPr>
            <p:ph type="title"/>
          </p:nvPr>
        </p:nvSpPr>
        <p:spPr/>
        <p:txBody>
          <a:bodyPr/>
          <a:lstStyle/>
          <a:p>
            <a:r>
              <a:rPr kumimoji="0" lang="ro-RO" smtClean="0"/>
              <a:t>Faceți clic pentru a edita stilul de titlu Coordonator</a:t>
            </a:r>
            <a:endParaRPr kumimoji="0" lang="en-US"/>
          </a:p>
        </p:txBody>
      </p:sp>
      <p:sp>
        <p:nvSpPr>
          <p:cNvPr id="3" name="Substituent conținut 2"/>
          <p:cNvSpPr>
            <a:spLocks noGrp="1"/>
          </p:cNvSpPr>
          <p:nvPr>
            <p:ph idx="1"/>
          </p:nvPr>
        </p:nvSpPr>
        <p:spPr/>
        <p:txBody>
          <a:bodyPr/>
          <a:lstStyle/>
          <a:p>
            <a:pPr lvl="0" eaLnBrk="1" latinLnBrk="0" hangingPunct="1"/>
            <a:r>
              <a:rPr lang="ro-RO" smtClean="0"/>
              <a:t>Faceți clic pentru a edita stilurile de text Coordonator</a:t>
            </a:r>
          </a:p>
          <a:p>
            <a:pPr lvl="1" eaLnBrk="1" latinLnBrk="0" hangingPunct="1"/>
            <a:r>
              <a:rPr lang="ro-RO" smtClean="0"/>
              <a:t>Al doilea nivel</a:t>
            </a:r>
          </a:p>
          <a:p>
            <a:pPr lvl="2" eaLnBrk="1" latinLnBrk="0" hangingPunct="1"/>
            <a:r>
              <a:rPr lang="ro-RO" smtClean="0"/>
              <a:t>Al treilea nivel</a:t>
            </a:r>
          </a:p>
          <a:p>
            <a:pPr lvl="3" eaLnBrk="1" latinLnBrk="0" hangingPunct="1"/>
            <a:r>
              <a:rPr lang="ro-RO" smtClean="0"/>
              <a:t>Al patrulea nivel</a:t>
            </a:r>
          </a:p>
          <a:p>
            <a:pPr lvl="4" eaLnBrk="1" latinLnBrk="0" hangingPunct="1"/>
            <a:r>
              <a:rPr lang="ro-RO" smtClean="0"/>
              <a:t>Al cincilea nivel</a:t>
            </a:r>
            <a:endParaRPr kumimoji="0" lang="en-US"/>
          </a:p>
        </p:txBody>
      </p:sp>
      <p:sp>
        <p:nvSpPr>
          <p:cNvPr id="4" name="Substituent dată 3"/>
          <p:cNvSpPr>
            <a:spLocks noGrp="1"/>
          </p:cNvSpPr>
          <p:nvPr>
            <p:ph type="dt" sz="half" idx="10"/>
          </p:nvPr>
        </p:nvSpPr>
        <p:spPr/>
        <p:txBody>
          <a:bodyPr/>
          <a:lstStyle/>
          <a:p>
            <a:fld id="{60AA880B-D142-4E2F-9E9B-ADA1D5131F65}" type="datetimeFigureOut">
              <a:rPr lang="en-US" smtClean="0"/>
              <a:t>1/13/2013</a:t>
            </a:fld>
            <a:endParaRPr lang="en-US"/>
          </a:p>
        </p:txBody>
      </p:sp>
      <p:sp>
        <p:nvSpPr>
          <p:cNvPr id="5" name="Substituent subsol 4"/>
          <p:cNvSpPr>
            <a:spLocks noGrp="1"/>
          </p:cNvSpPr>
          <p:nvPr>
            <p:ph type="ftr" sz="quarter" idx="11"/>
          </p:nvPr>
        </p:nvSpPr>
        <p:spPr/>
        <p:txBody>
          <a:bodyPr/>
          <a:lstStyle/>
          <a:p>
            <a:endParaRPr lang="en-US"/>
          </a:p>
        </p:txBody>
      </p:sp>
      <p:sp>
        <p:nvSpPr>
          <p:cNvPr id="6" name="Substituent număr diapozitiv 5"/>
          <p:cNvSpPr>
            <a:spLocks noGrp="1"/>
          </p:cNvSpPr>
          <p:nvPr>
            <p:ph type="sldNum" sz="quarter" idx="12"/>
          </p:nvPr>
        </p:nvSpPr>
        <p:spPr/>
        <p:txBody>
          <a:bodyPr/>
          <a:lstStyle/>
          <a:p>
            <a:fld id="{CCC78F50-0C17-470F-9750-593F6E9EFA55}"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ntet secțiune">
    <p:bg>
      <p:bgRef idx="1002">
        <a:schemeClr val="bg2"/>
      </p:bgRef>
    </p:bg>
    <p:spTree>
      <p:nvGrpSpPr>
        <p:cNvPr id="1" name=""/>
        <p:cNvGrpSpPr/>
        <p:nvPr/>
      </p:nvGrpSpPr>
      <p:grpSpPr>
        <a:xfrm>
          <a:off x="0" y="0"/>
          <a:ext cx="0" cy="0"/>
          <a:chOff x="0" y="0"/>
          <a:chExt cx="0" cy="0"/>
        </a:xfrm>
      </p:grpSpPr>
      <p:sp>
        <p:nvSpPr>
          <p:cNvPr id="2" name="Titlu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ro-RO" smtClean="0"/>
              <a:t>Faceți clic pentru a edita stilul de titlu Coordonator</a:t>
            </a:r>
            <a:endParaRPr kumimoji="0" lang="en-US"/>
          </a:p>
        </p:txBody>
      </p:sp>
      <p:sp>
        <p:nvSpPr>
          <p:cNvPr id="3" name="Substituent text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o-RO" smtClean="0"/>
              <a:t>Faceți clic pentru a edita stilurile de text Coordonator</a:t>
            </a:r>
          </a:p>
        </p:txBody>
      </p:sp>
      <p:sp>
        <p:nvSpPr>
          <p:cNvPr id="4" name="Substituent dată 3"/>
          <p:cNvSpPr>
            <a:spLocks noGrp="1"/>
          </p:cNvSpPr>
          <p:nvPr>
            <p:ph type="dt" sz="half" idx="10"/>
          </p:nvPr>
        </p:nvSpPr>
        <p:spPr/>
        <p:txBody>
          <a:bodyPr/>
          <a:lstStyle/>
          <a:p>
            <a:fld id="{60AA880B-D142-4E2F-9E9B-ADA1D5131F65}" type="datetimeFigureOut">
              <a:rPr lang="en-US" smtClean="0"/>
              <a:t>1/13/2013</a:t>
            </a:fld>
            <a:endParaRPr lang="en-US"/>
          </a:p>
        </p:txBody>
      </p:sp>
      <p:sp>
        <p:nvSpPr>
          <p:cNvPr id="5" name="Substituent subsol 4"/>
          <p:cNvSpPr>
            <a:spLocks noGrp="1"/>
          </p:cNvSpPr>
          <p:nvPr>
            <p:ph type="ftr" sz="quarter" idx="11"/>
          </p:nvPr>
        </p:nvSpPr>
        <p:spPr/>
        <p:txBody>
          <a:bodyPr/>
          <a:lstStyle/>
          <a:p>
            <a:endParaRPr lang="en-US"/>
          </a:p>
        </p:txBody>
      </p:sp>
      <p:sp>
        <p:nvSpPr>
          <p:cNvPr id="6" name="Substituent număr diapozitiv 5"/>
          <p:cNvSpPr>
            <a:spLocks noGrp="1"/>
          </p:cNvSpPr>
          <p:nvPr>
            <p:ph type="sldNum" sz="quarter" idx="12"/>
          </p:nvPr>
        </p:nvSpPr>
        <p:spPr/>
        <p:txBody>
          <a:bodyPr/>
          <a:lstStyle/>
          <a:p>
            <a:fld id="{CCC78F50-0C17-470F-9750-593F6E9EFA55}" type="slidenum">
              <a:rPr lang="en-US" smtClean="0"/>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uă tipuri de conținut">
    <p:spTree>
      <p:nvGrpSpPr>
        <p:cNvPr id="1" name=""/>
        <p:cNvGrpSpPr/>
        <p:nvPr/>
      </p:nvGrpSpPr>
      <p:grpSpPr>
        <a:xfrm>
          <a:off x="0" y="0"/>
          <a:ext cx="0" cy="0"/>
          <a:chOff x="0" y="0"/>
          <a:chExt cx="0" cy="0"/>
        </a:xfrm>
      </p:grpSpPr>
      <p:sp>
        <p:nvSpPr>
          <p:cNvPr id="2" name="Titlu 1"/>
          <p:cNvSpPr>
            <a:spLocks noGrp="1"/>
          </p:cNvSpPr>
          <p:nvPr>
            <p:ph type="title"/>
          </p:nvPr>
        </p:nvSpPr>
        <p:spPr>
          <a:xfrm>
            <a:off x="457200" y="704088"/>
            <a:ext cx="8229600" cy="1143000"/>
          </a:xfrm>
        </p:spPr>
        <p:txBody>
          <a:bodyPr/>
          <a:lstStyle/>
          <a:p>
            <a:r>
              <a:rPr kumimoji="0" lang="ro-RO" smtClean="0"/>
              <a:t>Faceți clic pentru a edita stilul de titlu Coordonator</a:t>
            </a:r>
            <a:endParaRPr kumimoji="0" lang="en-US"/>
          </a:p>
        </p:txBody>
      </p:sp>
      <p:sp>
        <p:nvSpPr>
          <p:cNvPr id="3" name="Substituent conținut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ro-RO" smtClean="0"/>
              <a:t>Faceți clic pentru a edita stilurile de text Coordonator</a:t>
            </a:r>
          </a:p>
          <a:p>
            <a:pPr lvl="1" eaLnBrk="1" latinLnBrk="0" hangingPunct="1"/>
            <a:r>
              <a:rPr lang="ro-RO" smtClean="0"/>
              <a:t>Al doilea nivel</a:t>
            </a:r>
          </a:p>
          <a:p>
            <a:pPr lvl="2" eaLnBrk="1" latinLnBrk="0" hangingPunct="1"/>
            <a:r>
              <a:rPr lang="ro-RO" smtClean="0"/>
              <a:t>Al treilea nivel</a:t>
            </a:r>
          </a:p>
          <a:p>
            <a:pPr lvl="3" eaLnBrk="1" latinLnBrk="0" hangingPunct="1"/>
            <a:r>
              <a:rPr lang="ro-RO" smtClean="0"/>
              <a:t>Al patrulea nivel</a:t>
            </a:r>
          </a:p>
          <a:p>
            <a:pPr lvl="4" eaLnBrk="1" latinLnBrk="0" hangingPunct="1"/>
            <a:r>
              <a:rPr lang="ro-RO" smtClean="0"/>
              <a:t>Al cincilea nivel</a:t>
            </a:r>
            <a:endParaRPr kumimoji="0" lang="en-US"/>
          </a:p>
        </p:txBody>
      </p:sp>
      <p:sp>
        <p:nvSpPr>
          <p:cNvPr id="4" name="Substituent conținut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ro-RO" smtClean="0"/>
              <a:t>Faceți clic pentru a edita stilurile de text Coordonator</a:t>
            </a:r>
          </a:p>
          <a:p>
            <a:pPr lvl="1" eaLnBrk="1" latinLnBrk="0" hangingPunct="1"/>
            <a:r>
              <a:rPr lang="ro-RO" smtClean="0"/>
              <a:t>Al doilea nivel</a:t>
            </a:r>
          </a:p>
          <a:p>
            <a:pPr lvl="2" eaLnBrk="1" latinLnBrk="0" hangingPunct="1"/>
            <a:r>
              <a:rPr lang="ro-RO" smtClean="0"/>
              <a:t>Al treilea nivel</a:t>
            </a:r>
          </a:p>
          <a:p>
            <a:pPr lvl="3" eaLnBrk="1" latinLnBrk="0" hangingPunct="1"/>
            <a:r>
              <a:rPr lang="ro-RO" smtClean="0"/>
              <a:t>Al patrulea nivel</a:t>
            </a:r>
          </a:p>
          <a:p>
            <a:pPr lvl="4" eaLnBrk="1" latinLnBrk="0" hangingPunct="1"/>
            <a:r>
              <a:rPr lang="ro-RO" smtClean="0"/>
              <a:t>Al cincilea nivel</a:t>
            </a:r>
            <a:endParaRPr kumimoji="0" lang="en-US"/>
          </a:p>
        </p:txBody>
      </p:sp>
      <p:sp>
        <p:nvSpPr>
          <p:cNvPr id="5" name="Substituent dată 4"/>
          <p:cNvSpPr>
            <a:spLocks noGrp="1"/>
          </p:cNvSpPr>
          <p:nvPr>
            <p:ph type="dt" sz="half" idx="10"/>
          </p:nvPr>
        </p:nvSpPr>
        <p:spPr/>
        <p:txBody>
          <a:bodyPr/>
          <a:lstStyle/>
          <a:p>
            <a:fld id="{60AA880B-D142-4E2F-9E9B-ADA1D5131F65}" type="datetimeFigureOut">
              <a:rPr lang="en-US" smtClean="0"/>
              <a:t>1/13/2013</a:t>
            </a:fld>
            <a:endParaRPr lang="en-US"/>
          </a:p>
        </p:txBody>
      </p:sp>
      <p:sp>
        <p:nvSpPr>
          <p:cNvPr id="6" name="Substituent subsol 5"/>
          <p:cNvSpPr>
            <a:spLocks noGrp="1"/>
          </p:cNvSpPr>
          <p:nvPr>
            <p:ph type="ftr" sz="quarter" idx="11"/>
          </p:nvPr>
        </p:nvSpPr>
        <p:spPr/>
        <p:txBody>
          <a:bodyPr/>
          <a:lstStyle/>
          <a:p>
            <a:endParaRPr lang="en-US"/>
          </a:p>
        </p:txBody>
      </p:sp>
      <p:sp>
        <p:nvSpPr>
          <p:cNvPr id="7" name="Substituent număr diapozitiv 6"/>
          <p:cNvSpPr>
            <a:spLocks noGrp="1"/>
          </p:cNvSpPr>
          <p:nvPr>
            <p:ph type="sldNum" sz="quarter" idx="12"/>
          </p:nvPr>
        </p:nvSpPr>
        <p:spPr/>
        <p:txBody>
          <a:bodyPr/>
          <a:lstStyle/>
          <a:p>
            <a:fld id="{CCC78F50-0C17-470F-9750-593F6E9EFA55}"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ție">
    <p:spTree>
      <p:nvGrpSpPr>
        <p:cNvPr id="1" name=""/>
        <p:cNvGrpSpPr/>
        <p:nvPr/>
      </p:nvGrpSpPr>
      <p:grpSpPr>
        <a:xfrm>
          <a:off x="0" y="0"/>
          <a:ext cx="0" cy="0"/>
          <a:chOff x="0" y="0"/>
          <a:chExt cx="0" cy="0"/>
        </a:xfrm>
      </p:grpSpPr>
      <p:sp>
        <p:nvSpPr>
          <p:cNvPr id="2" name="Titlu 1"/>
          <p:cNvSpPr>
            <a:spLocks noGrp="1"/>
          </p:cNvSpPr>
          <p:nvPr>
            <p:ph type="title"/>
          </p:nvPr>
        </p:nvSpPr>
        <p:spPr>
          <a:xfrm>
            <a:off x="457200" y="704088"/>
            <a:ext cx="8229600" cy="1143000"/>
          </a:xfrm>
        </p:spPr>
        <p:txBody>
          <a:bodyPr tIns="45720" anchor="b"/>
          <a:lstStyle>
            <a:lvl1pPr>
              <a:defRPr/>
            </a:lvl1pPr>
          </a:lstStyle>
          <a:p>
            <a:r>
              <a:rPr kumimoji="0" lang="ro-RO" smtClean="0"/>
              <a:t>Faceți clic pentru a edita stilul de titlu Coordonator</a:t>
            </a:r>
            <a:endParaRPr kumimoji="0" lang="en-US"/>
          </a:p>
        </p:txBody>
      </p:sp>
      <p:sp>
        <p:nvSpPr>
          <p:cNvPr id="3" name="Substituent text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ro-RO" smtClean="0"/>
              <a:t>Faceți clic pentru a edita stilurile de text Coordonator</a:t>
            </a:r>
          </a:p>
        </p:txBody>
      </p:sp>
      <p:sp>
        <p:nvSpPr>
          <p:cNvPr id="4" name="Substituent text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ro-RO" smtClean="0"/>
              <a:t>Faceți clic pentru a edita stilurile de text Coordonator</a:t>
            </a:r>
          </a:p>
        </p:txBody>
      </p:sp>
      <p:sp>
        <p:nvSpPr>
          <p:cNvPr id="5" name="Substituent conținut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ro-RO" smtClean="0"/>
              <a:t>Faceți clic pentru a edita stilurile de text Coordonator</a:t>
            </a:r>
          </a:p>
          <a:p>
            <a:pPr lvl="1" eaLnBrk="1" latinLnBrk="0" hangingPunct="1"/>
            <a:r>
              <a:rPr lang="ro-RO" smtClean="0"/>
              <a:t>Al doilea nivel</a:t>
            </a:r>
          </a:p>
          <a:p>
            <a:pPr lvl="2" eaLnBrk="1" latinLnBrk="0" hangingPunct="1"/>
            <a:r>
              <a:rPr lang="ro-RO" smtClean="0"/>
              <a:t>Al treilea nivel</a:t>
            </a:r>
          </a:p>
          <a:p>
            <a:pPr lvl="3" eaLnBrk="1" latinLnBrk="0" hangingPunct="1"/>
            <a:r>
              <a:rPr lang="ro-RO" smtClean="0"/>
              <a:t>Al patrulea nivel</a:t>
            </a:r>
          </a:p>
          <a:p>
            <a:pPr lvl="4" eaLnBrk="1" latinLnBrk="0" hangingPunct="1"/>
            <a:r>
              <a:rPr lang="ro-RO" smtClean="0"/>
              <a:t>Al cincilea nivel</a:t>
            </a:r>
            <a:endParaRPr kumimoji="0" lang="en-US"/>
          </a:p>
        </p:txBody>
      </p:sp>
      <p:sp>
        <p:nvSpPr>
          <p:cNvPr id="6" name="Substituent conținut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ro-RO" smtClean="0"/>
              <a:t>Faceți clic pentru a edita stilurile de text Coordonator</a:t>
            </a:r>
          </a:p>
          <a:p>
            <a:pPr lvl="1" eaLnBrk="1" latinLnBrk="0" hangingPunct="1"/>
            <a:r>
              <a:rPr lang="ro-RO" smtClean="0"/>
              <a:t>Al doilea nivel</a:t>
            </a:r>
          </a:p>
          <a:p>
            <a:pPr lvl="2" eaLnBrk="1" latinLnBrk="0" hangingPunct="1"/>
            <a:r>
              <a:rPr lang="ro-RO" smtClean="0"/>
              <a:t>Al treilea nivel</a:t>
            </a:r>
          </a:p>
          <a:p>
            <a:pPr lvl="3" eaLnBrk="1" latinLnBrk="0" hangingPunct="1"/>
            <a:r>
              <a:rPr lang="ro-RO" smtClean="0"/>
              <a:t>Al patrulea nivel</a:t>
            </a:r>
          </a:p>
          <a:p>
            <a:pPr lvl="4" eaLnBrk="1" latinLnBrk="0" hangingPunct="1"/>
            <a:r>
              <a:rPr lang="ro-RO" smtClean="0"/>
              <a:t>Al cincilea nivel</a:t>
            </a:r>
            <a:endParaRPr kumimoji="0" lang="en-US"/>
          </a:p>
        </p:txBody>
      </p:sp>
      <p:sp>
        <p:nvSpPr>
          <p:cNvPr id="7" name="Substituent dată 6"/>
          <p:cNvSpPr>
            <a:spLocks noGrp="1"/>
          </p:cNvSpPr>
          <p:nvPr>
            <p:ph type="dt" sz="half" idx="10"/>
          </p:nvPr>
        </p:nvSpPr>
        <p:spPr/>
        <p:txBody>
          <a:bodyPr/>
          <a:lstStyle/>
          <a:p>
            <a:fld id="{60AA880B-D142-4E2F-9E9B-ADA1D5131F65}" type="datetimeFigureOut">
              <a:rPr lang="en-US" smtClean="0"/>
              <a:t>1/13/2013</a:t>
            </a:fld>
            <a:endParaRPr lang="en-US"/>
          </a:p>
        </p:txBody>
      </p:sp>
      <p:sp>
        <p:nvSpPr>
          <p:cNvPr id="8" name="Substituent subsol 7"/>
          <p:cNvSpPr>
            <a:spLocks noGrp="1"/>
          </p:cNvSpPr>
          <p:nvPr>
            <p:ph type="ftr" sz="quarter" idx="11"/>
          </p:nvPr>
        </p:nvSpPr>
        <p:spPr/>
        <p:txBody>
          <a:bodyPr/>
          <a:lstStyle/>
          <a:p>
            <a:endParaRPr lang="en-US"/>
          </a:p>
        </p:txBody>
      </p:sp>
      <p:sp>
        <p:nvSpPr>
          <p:cNvPr id="9" name="Substituent număr diapozitiv 8"/>
          <p:cNvSpPr>
            <a:spLocks noGrp="1"/>
          </p:cNvSpPr>
          <p:nvPr>
            <p:ph type="sldNum" sz="quarter" idx="12"/>
          </p:nvPr>
        </p:nvSpPr>
        <p:spPr/>
        <p:txBody>
          <a:bodyPr/>
          <a:lstStyle/>
          <a:p>
            <a:fld id="{CCC78F50-0C17-470F-9750-593F6E9EFA55}"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Doar titlu">
    <p:spTree>
      <p:nvGrpSpPr>
        <p:cNvPr id="1" name=""/>
        <p:cNvGrpSpPr/>
        <p:nvPr/>
      </p:nvGrpSpPr>
      <p:grpSpPr>
        <a:xfrm>
          <a:off x="0" y="0"/>
          <a:ext cx="0" cy="0"/>
          <a:chOff x="0" y="0"/>
          <a:chExt cx="0" cy="0"/>
        </a:xfrm>
      </p:grpSpPr>
      <p:sp>
        <p:nvSpPr>
          <p:cNvPr id="2" name="Titlu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ro-RO" smtClean="0"/>
              <a:t>Faceți clic pentru a edita stilul de titlu Coordonator</a:t>
            </a:r>
            <a:endParaRPr kumimoji="0" lang="en-US"/>
          </a:p>
        </p:txBody>
      </p:sp>
      <p:sp>
        <p:nvSpPr>
          <p:cNvPr id="3" name="Substituent dată 2"/>
          <p:cNvSpPr>
            <a:spLocks noGrp="1"/>
          </p:cNvSpPr>
          <p:nvPr>
            <p:ph type="dt" sz="half" idx="10"/>
          </p:nvPr>
        </p:nvSpPr>
        <p:spPr/>
        <p:txBody>
          <a:bodyPr/>
          <a:lstStyle/>
          <a:p>
            <a:fld id="{60AA880B-D142-4E2F-9E9B-ADA1D5131F65}" type="datetimeFigureOut">
              <a:rPr lang="en-US" smtClean="0"/>
              <a:t>1/13/2013</a:t>
            </a:fld>
            <a:endParaRPr lang="en-US"/>
          </a:p>
        </p:txBody>
      </p:sp>
      <p:sp>
        <p:nvSpPr>
          <p:cNvPr id="4" name="Substituent subsol 3"/>
          <p:cNvSpPr>
            <a:spLocks noGrp="1"/>
          </p:cNvSpPr>
          <p:nvPr>
            <p:ph type="ftr" sz="quarter" idx="11"/>
          </p:nvPr>
        </p:nvSpPr>
        <p:spPr/>
        <p:txBody>
          <a:bodyPr/>
          <a:lstStyle/>
          <a:p>
            <a:endParaRPr lang="en-US"/>
          </a:p>
        </p:txBody>
      </p:sp>
      <p:sp>
        <p:nvSpPr>
          <p:cNvPr id="5" name="Substituent număr diapozitiv 4"/>
          <p:cNvSpPr>
            <a:spLocks noGrp="1"/>
          </p:cNvSpPr>
          <p:nvPr>
            <p:ph type="sldNum" sz="quarter" idx="12"/>
          </p:nvPr>
        </p:nvSpPr>
        <p:spPr/>
        <p:txBody>
          <a:bodyPr/>
          <a:lstStyle/>
          <a:p>
            <a:fld id="{CCC78F50-0C17-470F-9750-593F6E9EFA55}"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Necompletat">
    <p:spTree>
      <p:nvGrpSpPr>
        <p:cNvPr id="1" name=""/>
        <p:cNvGrpSpPr/>
        <p:nvPr/>
      </p:nvGrpSpPr>
      <p:grpSpPr>
        <a:xfrm>
          <a:off x="0" y="0"/>
          <a:ext cx="0" cy="0"/>
          <a:chOff x="0" y="0"/>
          <a:chExt cx="0" cy="0"/>
        </a:xfrm>
      </p:grpSpPr>
      <p:sp>
        <p:nvSpPr>
          <p:cNvPr id="2" name="Substituent dată 1"/>
          <p:cNvSpPr>
            <a:spLocks noGrp="1"/>
          </p:cNvSpPr>
          <p:nvPr>
            <p:ph type="dt" sz="half" idx="10"/>
          </p:nvPr>
        </p:nvSpPr>
        <p:spPr/>
        <p:txBody>
          <a:bodyPr/>
          <a:lstStyle/>
          <a:p>
            <a:fld id="{60AA880B-D142-4E2F-9E9B-ADA1D5131F65}" type="datetimeFigureOut">
              <a:rPr lang="en-US" smtClean="0"/>
              <a:t>1/13/2013</a:t>
            </a:fld>
            <a:endParaRPr lang="en-US"/>
          </a:p>
        </p:txBody>
      </p:sp>
      <p:sp>
        <p:nvSpPr>
          <p:cNvPr id="3" name="Substituent subsol 2"/>
          <p:cNvSpPr>
            <a:spLocks noGrp="1"/>
          </p:cNvSpPr>
          <p:nvPr>
            <p:ph type="ftr" sz="quarter" idx="11"/>
          </p:nvPr>
        </p:nvSpPr>
        <p:spPr/>
        <p:txBody>
          <a:bodyPr/>
          <a:lstStyle/>
          <a:p>
            <a:endParaRPr lang="en-US"/>
          </a:p>
        </p:txBody>
      </p:sp>
      <p:sp>
        <p:nvSpPr>
          <p:cNvPr id="4" name="Substituent număr diapozitiv 3"/>
          <p:cNvSpPr>
            <a:spLocks noGrp="1"/>
          </p:cNvSpPr>
          <p:nvPr>
            <p:ph type="sldNum" sz="quarter" idx="12"/>
          </p:nvPr>
        </p:nvSpPr>
        <p:spPr/>
        <p:txBody>
          <a:bodyPr/>
          <a:lstStyle/>
          <a:p>
            <a:fld id="{CCC78F50-0C17-470F-9750-593F6E9EFA55}"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ținut cu legendă">
    <p:spTree>
      <p:nvGrpSpPr>
        <p:cNvPr id="1" name=""/>
        <p:cNvGrpSpPr/>
        <p:nvPr/>
      </p:nvGrpSpPr>
      <p:grpSpPr>
        <a:xfrm>
          <a:off x="0" y="0"/>
          <a:ext cx="0" cy="0"/>
          <a:chOff x="0" y="0"/>
          <a:chExt cx="0" cy="0"/>
        </a:xfrm>
      </p:grpSpPr>
      <p:sp>
        <p:nvSpPr>
          <p:cNvPr id="2" name="Titlu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ro-RO" smtClean="0"/>
              <a:t>Faceți clic pentru a edita stilul de titlu Coordonator</a:t>
            </a:r>
            <a:endParaRPr kumimoji="0" lang="en-US"/>
          </a:p>
        </p:txBody>
      </p:sp>
      <p:sp>
        <p:nvSpPr>
          <p:cNvPr id="3" name="Substituent text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ro-RO" smtClean="0"/>
              <a:t>Faceți clic pentru a edita stilurile de text Coordonator</a:t>
            </a:r>
          </a:p>
        </p:txBody>
      </p:sp>
      <p:sp>
        <p:nvSpPr>
          <p:cNvPr id="4" name="Substituent conținut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ro-RO" smtClean="0"/>
              <a:t>Faceți clic pentru a edita stilurile de text Coordonator</a:t>
            </a:r>
          </a:p>
          <a:p>
            <a:pPr lvl="1" eaLnBrk="1" latinLnBrk="0" hangingPunct="1"/>
            <a:r>
              <a:rPr lang="ro-RO" smtClean="0"/>
              <a:t>Al doilea nivel</a:t>
            </a:r>
          </a:p>
          <a:p>
            <a:pPr lvl="2" eaLnBrk="1" latinLnBrk="0" hangingPunct="1"/>
            <a:r>
              <a:rPr lang="ro-RO" smtClean="0"/>
              <a:t>Al treilea nivel</a:t>
            </a:r>
          </a:p>
          <a:p>
            <a:pPr lvl="3" eaLnBrk="1" latinLnBrk="0" hangingPunct="1"/>
            <a:r>
              <a:rPr lang="ro-RO" smtClean="0"/>
              <a:t>Al patrulea nivel</a:t>
            </a:r>
          </a:p>
          <a:p>
            <a:pPr lvl="4" eaLnBrk="1" latinLnBrk="0" hangingPunct="1"/>
            <a:r>
              <a:rPr lang="ro-RO" smtClean="0"/>
              <a:t>Al cincilea nivel</a:t>
            </a:r>
            <a:endParaRPr kumimoji="0" lang="en-US"/>
          </a:p>
        </p:txBody>
      </p:sp>
      <p:sp>
        <p:nvSpPr>
          <p:cNvPr id="5" name="Substituent dată 4"/>
          <p:cNvSpPr>
            <a:spLocks noGrp="1"/>
          </p:cNvSpPr>
          <p:nvPr>
            <p:ph type="dt" sz="half" idx="10"/>
          </p:nvPr>
        </p:nvSpPr>
        <p:spPr/>
        <p:txBody>
          <a:bodyPr/>
          <a:lstStyle/>
          <a:p>
            <a:fld id="{60AA880B-D142-4E2F-9E9B-ADA1D5131F65}" type="datetimeFigureOut">
              <a:rPr lang="en-US" smtClean="0"/>
              <a:t>1/13/2013</a:t>
            </a:fld>
            <a:endParaRPr lang="en-US"/>
          </a:p>
        </p:txBody>
      </p:sp>
      <p:sp>
        <p:nvSpPr>
          <p:cNvPr id="6" name="Substituent subsol 5"/>
          <p:cNvSpPr>
            <a:spLocks noGrp="1"/>
          </p:cNvSpPr>
          <p:nvPr>
            <p:ph type="ftr" sz="quarter" idx="11"/>
          </p:nvPr>
        </p:nvSpPr>
        <p:spPr/>
        <p:txBody>
          <a:bodyPr/>
          <a:lstStyle/>
          <a:p>
            <a:endParaRPr lang="en-US"/>
          </a:p>
        </p:txBody>
      </p:sp>
      <p:sp>
        <p:nvSpPr>
          <p:cNvPr id="7" name="Substituent număr diapozitiv 6"/>
          <p:cNvSpPr>
            <a:spLocks noGrp="1"/>
          </p:cNvSpPr>
          <p:nvPr>
            <p:ph type="sldNum" sz="quarter" idx="12"/>
          </p:nvPr>
        </p:nvSpPr>
        <p:spPr/>
        <p:txBody>
          <a:bodyPr/>
          <a:lstStyle/>
          <a:p>
            <a:fld id="{CCC78F50-0C17-470F-9750-593F6E9EFA55}"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ine cu legendă">
    <p:spTree>
      <p:nvGrpSpPr>
        <p:cNvPr id="1" name=""/>
        <p:cNvGrpSpPr/>
        <p:nvPr/>
      </p:nvGrpSpPr>
      <p:grpSpPr>
        <a:xfrm>
          <a:off x="0" y="0"/>
          <a:ext cx="0" cy="0"/>
          <a:chOff x="0" y="0"/>
          <a:chExt cx="0" cy="0"/>
        </a:xfrm>
      </p:grpSpPr>
      <p:sp>
        <p:nvSpPr>
          <p:cNvPr id="9" name="Dreptunghi cu un colţ tăiat şi rotunjit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Triunghi drept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u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ro-RO" smtClean="0"/>
              <a:t>Faceți clic pentru a edita stilul de titlu Coordonator</a:t>
            </a:r>
            <a:endParaRPr kumimoji="0" lang="en-US"/>
          </a:p>
        </p:txBody>
      </p:sp>
      <p:sp>
        <p:nvSpPr>
          <p:cNvPr id="4" name="Substituent text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ro-RO" smtClean="0"/>
              <a:t>Faceți clic pentru a edita stilurile de text Coordonator</a:t>
            </a:r>
          </a:p>
        </p:txBody>
      </p:sp>
      <p:sp>
        <p:nvSpPr>
          <p:cNvPr id="5" name="Substituent dată 4"/>
          <p:cNvSpPr>
            <a:spLocks noGrp="1"/>
          </p:cNvSpPr>
          <p:nvPr>
            <p:ph type="dt" sz="half" idx="10"/>
          </p:nvPr>
        </p:nvSpPr>
        <p:spPr/>
        <p:txBody>
          <a:bodyPr/>
          <a:lstStyle/>
          <a:p>
            <a:fld id="{60AA880B-D142-4E2F-9E9B-ADA1D5131F65}" type="datetimeFigureOut">
              <a:rPr lang="en-US" smtClean="0"/>
              <a:t>1/13/2013</a:t>
            </a:fld>
            <a:endParaRPr lang="en-US"/>
          </a:p>
        </p:txBody>
      </p:sp>
      <p:sp>
        <p:nvSpPr>
          <p:cNvPr id="6" name="Substituent subsol 5"/>
          <p:cNvSpPr>
            <a:spLocks noGrp="1"/>
          </p:cNvSpPr>
          <p:nvPr>
            <p:ph type="ftr" sz="quarter" idx="11"/>
          </p:nvPr>
        </p:nvSpPr>
        <p:spPr/>
        <p:txBody>
          <a:bodyPr/>
          <a:lstStyle/>
          <a:p>
            <a:endParaRPr lang="en-US"/>
          </a:p>
        </p:txBody>
      </p:sp>
      <p:sp>
        <p:nvSpPr>
          <p:cNvPr id="7" name="Substituent număr diapozitiv 6"/>
          <p:cNvSpPr>
            <a:spLocks noGrp="1"/>
          </p:cNvSpPr>
          <p:nvPr>
            <p:ph type="sldNum" sz="quarter" idx="12"/>
          </p:nvPr>
        </p:nvSpPr>
        <p:spPr>
          <a:xfrm>
            <a:off x="8077200" y="6356350"/>
            <a:ext cx="609600" cy="365125"/>
          </a:xfrm>
        </p:spPr>
        <p:txBody>
          <a:bodyPr/>
          <a:lstStyle/>
          <a:p>
            <a:fld id="{CCC78F50-0C17-470F-9750-593F6E9EFA55}" type="slidenum">
              <a:rPr lang="en-US" smtClean="0"/>
              <a:t>‹#›</a:t>
            </a:fld>
            <a:endParaRPr lang="en-US"/>
          </a:p>
        </p:txBody>
      </p:sp>
      <p:sp>
        <p:nvSpPr>
          <p:cNvPr id="3" name="Substituent imagine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ro-RO" smtClean="0"/>
              <a:t>Faceți clic pe pictogramă pentru a adăuga o imagine</a:t>
            </a:r>
            <a:endParaRPr kumimoji="0" lang="en-US" dirty="0"/>
          </a:p>
        </p:txBody>
      </p:sp>
      <p:sp>
        <p:nvSpPr>
          <p:cNvPr id="10" name="Formă liberă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ormă liberă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ormă liberă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ormă liberă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Substituent titlu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ro-RO" smtClean="0"/>
              <a:t>Faceți clic pentru a edita stilul de titlu Coordonator</a:t>
            </a:r>
            <a:endParaRPr kumimoji="0" lang="en-US"/>
          </a:p>
        </p:txBody>
      </p:sp>
      <p:sp>
        <p:nvSpPr>
          <p:cNvPr id="30" name="Substituent text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ro-RO" smtClean="0"/>
              <a:t>Faceți clic pentru a edita stilurile de text Coordonator</a:t>
            </a:r>
          </a:p>
          <a:p>
            <a:pPr lvl="1" eaLnBrk="1" latinLnBrk="0" hangingPunct="1"/>
            <a:r>
              <a:rPr kumimoji="0" lang="ro-RO" smtClean="0"/>
              <a:t>Al doilea nivel</a:t>
            </a:r>
          </a:p>
          <a:p>
            <a:pPr lvl="2" eaLnBrk="1" latinLnBrk="0" hangingPunct="1"/>
            <a:r>
              <a:rPr kumimoji="0" lang="ro-RO" smtClean="0"/>
              <a:t>Al treilea nivel</a:t>
            </a:r>
          </a:p>
          <a:p>
            <a:pPr lvl="3" eaLnBrk="1" latinLnBrk="0" hangingPunct="1"/>
            <a:r>
              <a:rPr kumimoji="0" lang="ro-RO" smtClean="0"/>
              <a:t>Al patrulea nivel</a:t>
            </a:r>
          </a:p>
          <a:p>
            <a:pPr lvl="4" eaLnBrk="1" latinLnBrk="0" hangingPunct="1"/>
            <a:r>
              <a:rPr kumimoji="0" lang="ro-RO" smtClean="0"/>
              <a:t>Al cincilea nivel</a:t>
            </a:r>
            <a:endParaRPr kumimoji="0" lang="en-US"/>
          </a:p>
        </p:txBody>
      </p:sp>
      <p:sp>
        <p:nvSpPr>
          <p:cNvPr id="10" name="Substituent dată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60AA880B-D142-4E2F-9E9B-ADA1D5131F65}" type="datetimeFigureOut">
              <a:rPr lang="en-US" smtClean="0"/>
              <a:t>1/13/2013</a:t>
            </a:fld>
            <a:endParaRPr lang="en-US"/>
          </a:p>
        </p:txBody>
      </p:sp>
      <p:sp>
        <p:nvSpPr>
          <p:cNvPr id="22" name="Substituent subsol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US"/>
          </a:p>
        </p:txBody>
      </p:sp>
      <p:sp>
        <p:nvSpPr>
          <p:cNvPr id="18" name="Substituent număr diapozitiv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CCC78F50-0C17-470F-9750-593F6E9EFA55}" type="slidenum">
              <a:rPr lang="en-US" smtClean="0"/>
              <a:t>‹#›</a:t>
            </a:fld>
            <a:endParaRPr lang="en-US"/>
          </a:p>
        </p:txBody>
      </p:sp>
      <p:grpSp>
        <p:nvGrpSpPr>
          <p:cNvPr id="2" name="Grupare 1"/>
          <p:cNvGrpSpPr/>
          <p:nvPr/>
        </p:nvGrpSpPr>
        <p:grpSpPr>
          <a:xfrm>
            <a:off x="-19017" y="202408"/>
            <a:ext cx="9180548" cy="649224"/>
            <a:chOff x="-19045" y="216550"/>
            <a:chExt cx="9180548" cy="649224"/>
          </a:xfrm>
        </p:grpSpPr>
        <p:sp>
          <p:nvSpPr>
            <p:cNvPr id="12" name="Formă liberă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ormă liberă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u 1"/>
          <p:cNvSpPr>
            <a:spLocks noGrp="1"/>
          </p:cNvSpPr>
          <p:nvPr>
            <p:ph type="ctrTitle"/>
          </p:nvPr>
        </p:nvSpPr>
        <p:spPr>
          <a:xfrm>
            <a:off x="571472" y="3357562"/>
            <a:ext cx="7851648" cy="1828800"/>
          </a:xfrm>
        </p:spPr>
        <p:txBody>
          <a:bodyPr>
            <a:normAutofit fontScale="90000"/>
          </a:bodyPr>
          <a:lstStyle/>
          <a:p>
            <a:r>
              <a:rPr lang="ro-RO" b="1" dirty="0" smtClean="0"/>
              <a:t>Crearea</a:t>
            </a:r>
            <a:r>
              <a:rPr lang="en-US" b="1" dirty="0" smtClean="0"/>
              <a:t> </a:t>
            </a:r>
            <a:r>
              <a:rPr lang="en-US" b="1" dirty="0" err="1" smtClean="0"/>
              <a:t>si</a:t>
            </a:r>
            <a:r>
              <a:rPr lang="en-US" b="1" dirty="0" smtClean="0"/>
              <a:t> </a:t>
            </a:r>
            <a:r>
              <a:rPr lang="en-US" b="1" dirty="0" err="1" smtClean="0"/>
              <a:t>modificarea</a:t>
            </a:r>
            <a:r>
              <a:rPr lang="en-US" b="1" dirty="0" smtClean="0"/>
              <a:t> </a:t>
            </a:r>
            <a:r>
              <a:rPr lang="en-US" b="1" dirty="0" err="1" smtClean="0"/>
              <a:t>structurii</a:t>
            </a:r>
            <a:r>
              <a:rPr lang="ro-RO" b="1" dirty="0" smtClean="0"/>
              <a:t> tabelelor</a:t>
            </a:r>
            <a:r>
              <a:rPr lang="en-US" b="1" dirty="0" smtClean="0"/>
              <a:t>. </a:t>
            </a:r>
            <a:r>
              <a:rPr lang="en-US" b="1" dirty="0" err="1" smtClean="0"/>
              <a:t>Constrangeri</a:t>
            </a:r>
            <a:r>
              <a:rPr lang="ro-RO" b="1" dirty="0" smtClean="0"/>
              <a:t/>
            </a:r>
            <a:br>
              <a:rPr lang="ro-RO" b="1" dirty="0" smtClean="0"/>
            </a:b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u 1"/>
          <p:cNvSpPr>
            <a:spLocks noGrp="1"/>
          </p:cNvSpPr>
          <p:nvPr>
            <p:ph type="title"/>
          </p:nvPr>
        </p:nvSpPr>
        <p:spPr>
          <a:xfrm>
            <a:off x="500034" y="500042"/>
            <a:ext cx="8229600" cy="775542"/>
          </a:xfrm>
        </p:spPr>
        <p:txBody>
          <a:bodyPr>
            <a:normAutofit fontScale="90000"/>
          </a:bodyPr>
          <a:lstStyle/>
          <a:p>
            <a:r>
              <a:rPr lang="en-US" b="1" dirty="0" err="1" smtClean="0"/>
              <a:t>Restricţia</a:t>
            </a:r>
            <a:r>
              <a:rPr lang="en-US" b="1" dirty="0" smtClean="0"/>
              <a:t> PRIMARY KEY</a:t>
            </a:r>
            <a:endParaRPr lang="en-US" dirty="0"/>
          </a:p>
        </p:txBody>
      </p:sp>
      <p:sp>
        <p:nvSpPr>
          <p:cNvPr id="3" name="Substituent conținut 2"/>
          <p:cNvSpPr>
            <a:spLocks noGrp="1"/>
          </p:cNvSpPr>
          <p:nvPr>
            <p:ph idx="1"/>
          </p:nvPr>
        </p:nvSpPr>
        <p:spPr>
          <a:xfrm>
            <a:off x="457200" y="1214422"/>
            <a:ext cx="8686800" cy="5110178"/>
          </a:xfrm>
        </p:spPr>
        <p:txBody>
          <a:bodyPr>
            <a:noAutofit/>
          </a:bodyPr>
          <a:lstStyle/>
          <a:p>
            <a:pPr>
              <a:buNone/>
            </a:pPr>
            <a:r>
              <a:rPr lang="en-US" sz="1600" b="1" dirty="0" smtClean="0"/>
              <a:t>2</a:t>
            </a:r>
            <a:r>
              <a:rPr lang="en-US" sz="1600" dirty="0" smtClean="0"/>
              <a:t>: </a:t>
            </a:r>
            <a:r>
              <a:rPr lang="en-US" sz="1600" b="1" dirty="0" err="1" smtClean="0">
                <a:solidFill>
                  <a:srgbClr val="C00000"/>
                </a:solidFill>
              </a:rPr>
              <a:t>cheia</a:t>
            </a:r>
            <a:r>
              <a:rPr lang="en-US" sz="1600" b="1" dirty="0" smtClean="0">
                <a:solidFill>
                  <a:srgbClr val="C00000"/>
                </a:solidFill>
              </a:rPr>
              <a:t> </a:t>
            </a:r>
            <a:r>
              <a:rPr lang="en-US" sz="1600" b="1" dirty="0" err="1" smtClean="0">
                <a:solidFill>
                  <a:srgbClr val="C00000"/>
                </a:solidFill>
              </a:rPr>
              <a:t>primara</a:t>
            </a:r>
            <a:r>
              <a:rPr lang="en-US" sz="1600" b="1" dirty="0" smtClean="0">
                <a:solidFill>
                  <a:srgbClr val="C00000"/>
                </a:solidFill>
              </a:rPr>
              <a:t> </a:t>
            </a:r>
            <a:r>
              <a:rPr lang="en-US" sz="1600" b="1" dirty="0" err="1" smtClean="0">
                <a:solidFill>
                  <a:srgbClr val="C00000"/>
                </a:solidFill>
              </a:rPr>
              <a:t>este</a:t>
            </a:r>
            <a:r>
              <a:rPr lang="en-US" sz="1600" b="1" dirty="0" smtClean="0">
                <a:solidFill>
                  <a:srgbClr val="C00000"/>
                </a:solidFill>
              </a:rPr>
              <a:t> </a:t>
            </a:r>
            <a:r>
              <a:rPr lang="en-US" sz="1600" b="1" dirty="0" err="1" smtClean="0">
                <a:solidFill>
                  <a:srgbClr val="C00000"/>
                </a:solidFill>
              </a:rPr>
              <a:t>alcatuita</a:t>
            </a:r>
            <a:r>
              <a:rPr lang="en-US" sz="1600" b="1" dirty="0" smtClean="0">
                <a:solidFill>
                  <a:srgbClr val="C00000"/>
                </a:solidFill>
              </a:rPr>
              <a:t> </a:t>
            </a:r>
            <a:r>
              <a:rPr lang="en-US" sz="1600" b="1" dirty="0" smtClean="0">
                <a:solidFill>
                  <a:srgbClr val="C00000"/>
                </a:solidFill>
              </a:rPr>
              <a:t>din </a:t>
            </a:r>
            <a:r>
              <a:rPr lang="en-US" sz="1600" b="1" dirty="0" err="1" smtClean="0">
                <a:solidFill>
                  <a:srgbClr val="C00000"/>
                </a:solidFill>
              </a:rPr>
              <a:t>mai</a:t>
            </a:r>
            <a:r>
              <a:rPr lang="en-US" sz="1600" b="1" dirty="0" smtClean="0">
                <a:solidFill>
                  <a:srgbClr val="C00000"/>
                </a:solidFill>
              </a:rPr>
              <a:t> </a:t>
            </a:r>
            <a:r>
              <a:rPr lang="en-US" sz="1600" b="1" dirty="0" err="1" smtClean="0">
                <a:solidFill>
                  <a:srgbClr val="C00000"/>
                </a:solidFill>
              </a:rPr>
              <a:t>multe</a:t>
            </a:r>
            <a:r>
              <a:rPr lang="en-US" sz="1600" b="1" dirty="0" smtClean="0">
                <a:solidFill>
                  <a:srgbClr val="C00000"/>
                </a:solidFill>
              </a:rPr>
              <a:t> </a:t>
            </a:r>
            <a:r>
              <a:rPr lang="en-US" sz="1600" b="1" dirty="0" err="1" smtClean="0">
                <a:solidFill>
                  <a:srgbClr val="C00000"/>
                </a:solidFill>
              </a:rPr>
              <a:t>coloane</a:t>
            </a:r>
            <a:endParaRPr lang="en-US" sz="1600" b="1" dirty="0" smtClean="0">
              <a:solidFill>
                <a:srgbClr val="C00000"/>
              </a:solidFill>
            </a:endParaRPr>
          </a:p>
          <a:p>
            <a:r>
              <a:rPr lang="vi-VN" sz="1600" dirty="0" smtClean="0"/>
              <a:t>De </a:t>
            </a:r>
            <a:r>
              <a:rPr lang="vi-VN" sz="1600" dirty="0" smtClean="0"/>
              <a:t>exemplu tabela </a:t>
            </a:r>
            <a:r>
              <a:rPr lang="vi-VN" sz="1600" b="1" dirty="0" smtClean="0"/>
              <a:t>carti</a:t>
            </a:r>
            <a:r>
              <a:rPr lang="vi-VN" sz="1600" dirty="0" smtClean="0"/>
              <a:t> are cheia primară compusă din combinaţia coloanelor </a:t>
            </a:r>
            <a:r>
              <a:rPr lang="vi-VN" sz="1600" b="1" dirty="0" smtClean="0"/>
              <a:t>titlu</a:t>
            </a:r>
            <a:r>
              <a:rPr lang="vi-VN" sz="1600" dirty="0" smtClean="0"/>
              <a:t>, </a:t>
            </a:r>
            <a:r>
              <a:rPr lang="vi-VN" sz="1600" b="1" dirty="0" smtClean="0"/>
              <a:t>autor</a:t>
            </a:r>
            <a:r>
              <a:rPr lang="vi-VN" sz="1600" dirty="0" smtClean="0"/>
              <a:t>, </a:t>
            </a:r>
            <a:r>
              <a:rPr lang="vi-VN" sz="1600" b="1" dirty="0" smtClean="0"/>
              <a:t>data_aparitie</a:t>
            </a:r>
            <a:r>
              <a:rPr lang="vi-VN" sz="1600" dirty="0" smtClean="0"/>
              <a:t>. Comanda de creare a acestei tabele se poate scrie:</a:t>
            </a:r>
          </a:p>
          <a:p>
            <a:pPr>
              <a:buNone/>
            </a:pPr>
            <a:r>
              <a:rPr lang="vi-VN" sz="1600" b="1" dirty="0" smtClean="0"/>
              <a:t>CREATE </a:t>
            </a:r>
            <a:r>
              <a:rPr lang="vi-VN" sz="1600" b="1" dirty="0" smtClean="0"/>
              <a:t>TABLE carti</a:t>
            </a:r>
            <a:endParaRPr lang="vi-VN" sz="1600" dirty="0" smtClean="0"/>
          </a:p>
          <a:p>
            <a:pPr>
              <a:buNone/>
            </a:pPr>
            <a:r>
              <a:rPr lang="vi-VN" sz="1600" b="1" dirty="0" smtClean="0"/>
              <a:t>( titlu VARCHAR2(30</a:t>
            </a:r>
            <a:r>
              <a:rPr lang="vi-VN" sz="1600" b="1" dirty="0" smtClean="0"/>
              <a:t>),  </a:t>
            </a:r>
            <a:r>
              <a:rPr lang="vi-VN" sz="1600" b="1" dirty="0" smtClean="0"/>
              <a:t>autor VARHAR2(30</a:t>
            </a:r>
            <a:r>
              <a:rPr lang="vi-VN" sz="1600" b="1" dirty="0" smtClean="0"/>
              <a:t>),</a:t>
            </a:r>
            <a:r>
              <a:rPr lang="en-US" sz="1600" b="1" dirty="0" smtClean="0"/>
              <a:t> </a:t>
            </a:r>
            <a:r>
              <a:rPr lang="vi-VN" sz="1600" b="1" dirty="0" smtClean="0"/>
              <a:t>  </a:t>
            </a:r>
            <a:r>
              <a:rPr lang="vi-VN" sz="1600" b="1" dirty="0" smtClean="0"/>
              <a:t>data_ap DATE, </a:t>
            </a:r>
            <a:endParaRPr lang="vi-VN" sz="1600" dirty="0" smtClean="0"/>
          </a:p>
          <a:p>
            <a:pPr>
              <a:buNone/>
            </a:pPr>
            <a:r>
              <a:rPr lang="en-US" sz="1600" b="1" dirty="0" smtClean="0"/>
              <a:t> </a:t>
            </a:r>
            <a:r>
              <a:rPr lang="vi-VN" sz="1600" b="1" dirty="0" smtClean="0"/>
              <a:t>nr_pag </a:t>
            </a:r>
            <a:r>
              <a:rPr lang="vi-VN" sz="1600" b="1" dirty="0" smtClean="0"/>
              <a:t>NUMBER(3),</a:t>
            </a:r>
            <a:endParaRPr lang="vi-VN" sz="1600" dirty="0" smtClean="0"/>
          </a:p>
          <a:p>
            <a:pPr>
              <a:buNone/>
            </a:pPr>
            <a:r>
              <a:rPr lang="vi-VN" sz="1600" b="1" dirty="0" smtClean="0"/>
              <a:t>  CONSTRAINT carti_pk </a:t>
            </a:r>
            <a:endParaRPr lang="vi-VN" sz="1600" dirty="0" smtClean="0"/>
          </a:p>
          <a:p>
            <a:pPr>
              <a:buNone/>
            </a:pPr>
            <a:r>
              <a:rPr lang="vi-VN" sz="1600" b="1" dirty="0" smtClean="0"/>
              <a:t>      PRIMARY KEY (titlu, autor, data_ap)</a:t>
            </a:r>
            <a:endParaRPr lang="vi-VN" sz="1600" dirty="0" smtClean="0"/>
          </a:p>
          <a:p>
            <a:pPr>
              <a:buNone/>
            </a:pPr>
            <a:r>
              <a:rPr lang="vi-VN" sz="1600" b="1" dirty="0" smtClean="0"/>
              <a:t>)</a:t>
            </a:r>
            <a:endParaRPr lang="vi-VN" sz="1600" dirty="0" smtClean="0"/>
          </a:p>
          <a:p>
            <a:pPr>
              <a:buNone/>
            </a:pPr>
            <a:r>
              <a:rPr lang="vi-VN" sz="1600" dirty="0" smtClean="0"/>
              <a:t> </a:t>
            </a:r>
            <a:r>
              <a:rPr lang="vi-VN" sz="1600" dirty="0" smtClean="0"/>
              <a:t>sau </a:t>
            </a:r>
            <a:r>
              <a:rPr lang="vi-VN" sz="1600" dirty="0" smtClean="0"/>
              <a:t>simplu</a:t>
            </a:r>
          </a:p>
          <a:p>
            <a:pPr>
              <a:buNone/>
            </a:pPr>
            <a:r>
              <a:rPr lang="vi-VN" sz="1600" b="1" dirty="0" smtClean="0"/>
              <a:t>CREATE TABLE carti</a:t>
            </a:r>
            <a:endParaRPr lang="vi-VN" sz="1600" dirty="0" smtClean="0"/>
          </a:p>
          <a:p>
            <a:pPr>
              <a:buNone/>
            </a:pPr>
            <a:r>
              <a:rPr lang="vi-VN" sz="1600" b="1" dirty="0" smtClean="0"/>
              <a:t>( titlu VARCHAR2(30</a:t>
            </a:r>
            <a:r>
              <a:rPr lang="vi-VN" sz="1600" b="1" dirty="0" smtClean="0"/>
              <a:t>),</a:t>
            </a:r>
            <a:r>
              <a:rPr lang="en-US" sz="1600" b="1" dirty="0" smtClean="0"/>
              <a:t> </a:t>
            </a:r>
            <a:r>
              <a:rPr lang="vi-VN" sz="1600" b="1" dirty="0" smtClean="0"/>
              <a:t>  </a:t>
            </a:r>
            <a:r>
              <a:rPr lang="vi-VN" sz="1600" b="1" dirty="0" smtClean="0"/>
              <a:t>autor VARCHAR2(30</a:t>
            </a:r>
            <a:r>
              <a:rPr lang="vi-VN" sz="1600" b="1" dirty="0" smtClean="0"/>
              <a:t>),</a:t>
            </a:r>
            <a:r>
              <a:rPr lang="en-US" sz="1600" b="1" dirty="0" smtClean="0"/>
              <a:t> </a:t>
            </a:r>
            <a:r>
              <a:rPr lang="vi-VN" sz="1600" b="1" dirty="0" smtClean="0"/>
              <a:t>  </a:t>
            </a:r>
            <a:r>
              <a:rPr lang="vi-VN" sz="1600" b="1" dirty="0" smtClean="0"/>
              <a:t>data_ap DATE, </a:t>
            </a:r>
            <a:endParaRPr lang="vi-VN" sz="1600" dirty="0" smtClean="0"/>
          </a:p>
          <a:p>
            <a:pPr>
              <a:buNone/>
            </a:pPr>
            <a:r>
              <a:rPr lang="vi-VN" sz="1600" b="1" dirty="0" smtClean="0"/>
              <a:t>nr_pag </a:t>
            </a:r>
            <a:r>
              <a:rPr lang="vi-VN" sz="1600" b="1" dirty="0" smtClean="0"/>
              <a:t>NUMBER(3),</a:t>
            </a:r>
            <a:endParaRPr lang="vi-VN" sz="1600" dirty="0" smtClean="0"/>
          </a:p>
          <a:p>
            <a:pPr>
              <a:buNone/>
            </a:pPr>
            <a:r>
              <a:rPr lang="vi-VN" sz="1600" b="1" dirty="0" smtClean="0"/>
              <a:t>  PRIMARY KEY (titlu, autor, data_ap)</a:t>
            </a:r>
            <a:endParaRPr lang="vi-VN" sz="1600" dirty="0" smtClean="0"/>
          </a:p>
          <a:p>
            <a:pPr>
              <a:buNone/>
            </a:pPr>
            <a:r>
              <a:rPr lang="vi-VN" sz="1600" b="1" dirty="0" smtClean="0"/>
              <a:t>         </a:t>
            </a:r>
            <a:r>
              <a:rPr lang="vi-VN" sz="1600" b="1" dirty="0" smtClean="0"/>
              <a:t>)</a:t>
            </a:r>
            <a:r>
              <a:rPr lang="vi-VN" sz="1600" dirty="0" smtClean="0"/>
              <a:t/>
            </a:r>
            <a:br>
              <a:rPr lang="vi-VN" sz="1600" dirty="0" smtClean="0"/>
            </a:br>
            <a:endParaRPr lang="en-US" sz="1600"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u 1"/>
          <p:cNvSpPr>
            <a:spLocks noGrp="1"/>
          </p:cNvSpPr>
          <p:nvPr>
            <p:ph type="title"/>
          </p:nvPr>
        </p:nvSpPr>
        <p:spPr>
          <a:xfrm>
            <a:off x="500034" y="142852"/>
            <a:ext cx="8229600" cy="1143000"/>
          </a:xfrm>
        </p:spPr>
        <p:txBody>
          <a:bodyPr/>
          <a:lstStyle/>
          <a:p>
            <a:r>
              <a:rPr lang="en-US" b="1" dirty="0" err="1" smtClean="0"/>
              <a:t>Restricţia</a:t>
            </a:r>
            <a:r>
              <a:rPr lang="en-US" b="1" dirty="0" smtClean="0"/>
              <a:t> </a:t>
            </a:r>
            <a:r>
              <a:rPr lang="ro-RO" b="1" dirty="0" smtClean="0"/>
              <a:t>UNIQUE</a:t>
            </a:r>
            <a:r>
              <a:rPr lang="ro-RO" dirty="0" smtClean="0"/>
              <a:t> </a:t>
            </a:r>
            <a:endParaRPr lang="en-US" dirty="0"/>
          </a:p>
        </p:txBody>
      </p:sp>
      <p:sp>
        <p:nvSpPr>
          <p:cNvPr id="3" name="Substituent conținut 2"/>
          <p:cNvSpPr>
            <a:spLocks noGrp="1"/>
          </p:cNvSpPr>
          <p:nvPr>
            <p:ph idx="1"/>
          </p:nvPr>
        </p:nvSpPr>
        <p:spPr>
          <a:xfrm>
            <a:off x="428596" y="1071546"/>
            <a:ext cx="8229600" cy="5429288"/>
          </a:xfrm>
        </p:spPr>
        <p:txBody>
          <a:bodyPr>
            <a:noAutofit/>
          </a:bodyPr>
          <a:lstStyle/>
          <a:p>
            <a:pPr>
              <a:buNone/>
            </a:pPr>
            <a:endParaRPr lang="en-US" sz="1000" dirty="0" smtClean="0"/>
          </a:p>
          <a:p>
            <a:r>
              <a:rPr lang="ro-RO" sz="1600" dirty="0" smtClean="0"/>
              <a:t>într-o </a:t>
            </a:r>
            <a:r>
              <a:rPr lang="ro-RO" sz="1600" dirty="0" smtClean="0"/>
              <a:t>coloană definită ca </a:t>
            </a:r>
            <a:r>
              <a:rPr lang="ro-RO" sz="1600" b="1" dirty="0" smtClean="0"/>
              <a:t>UNIQUE</a:t>
            </a:r>
            <a:r>
              <a:rPr lang="ro-RO" sz="1600" dirty="0" smtClean="0"/>
              <a:t> nu pot exista valori duplicate</a:t>
            </a:r>
            <a:r>
              <a:rPr lang="ro-RO" sz="1600" dirty="0" smtClean="0"/>
              <a:t>.</a:t>
            </a:r>
            <a:endParaRPr lang="en-US" sz="1600" dirty="0" smtClean="0"/>
          </a:p>
          <a:p>
            <a:pPr>
              <a:buNone/>
            </a:pPr>
            <a:r>
              <a:rPr lang="vi-VN" sz="1200" b="1" i="1" dirty="0" smtClean="0">
                <a:solidFill>
                  <a:srgbClr val="C00000"/>
                </a:solidFill>
              </a:rPr>
              <a:t>Atenţie!</a:t>
            </a:r>
            <a:r>
              <a:rPr lang="vi-VN" sz="1200" dirty="0" smtClean="0">
                <a:solidFill>
                  <a:srgbClr val="C00000"/>
                </a:solidFill>
              </a:rPr>
              <a:t> Coloanele definite ca </a:t>
            </a:r>
            <a:r>
              <a:rPr lang="vi-VN" sz="1200" b="1" dirty="0" smtClean="0">
                <a:solidFill>
                  <a:srgbClr val="C00000"/>
                </a:solidFill>
              </a:rPr>
              <a:t>UNIQUE</a:t>
            </a:r>
            <a:r>
              <a:rPr lang="vi-VN" sz="1200" dirty="0" smtClean="0">
                <a:solidFill>
                  <a:srgbClr val="C00000"/>
                </a:solidFill>
              </a:rPr>
              <a:t> pot conţine valori </a:t>
            </a:r>
            <a:r>
              <a:rPr lang="vi-VN" sz="1200" b="1" dirty="0" smtClean="0">
                <a:solidFill>
                  <a:srgbClr val="C00000"/>
                </a:solidFill>
              </a:rPr>
              <a:t>NULL</a:t>
            </a:r>
            <a:r>
              <a:rPr lang="vi-VN" sz="1200" dirty="0" smtClean="0">
                <a:solidFill>
                  <a:srgbClr val="C00000"/>
                </a:solidFill>
              </a:rPr>
              <a:t>, iar acestea pot fi oricâte, adică valoare </a:t>
            </a:r>
            <a:r>
              <a:rPr lang="vi-VN" sz="1200" b="1" dirty="0" smtClean="0">
                <a:solidFill>
                  <a:srgbClr val="C00000"/>
                </a:solidFill>
              </a:rPr>
              <a:t>NULL</a:t>
            </a:r>
            <a:r>
              <a:rPr lang="vi-VN" sz="1200" dirty="0" smtClean="0">
                <a:solidFill>
                  <a:srgbClr val="C00000"/>
                </a:solidFill>
              </a:rPr>
              <a:t> este singura valoare ce poate fi duplicată într-o coloană </a:t>
            </a:r>
            <a:r>
              <a:rPr lang="vi-VN" sz="1200" b="1" dirty="0" smtClean="0">
                <a:solidFill>
                  <a:srgbClr val="C00000"/>
                </a:solidFill>
              </a:rPr>
              <a:t>UNIQUE</a:t>
            </a:r>
            <a:r>
              <a:rPr lang="vi-VN" sz="1200" dirty="0" smtClean="0">
                <a:solidFill>
                  <a:srgbClr val="C00000"/>
                </a:solidFill>
              </a:rPr>
              <a:t>.</a:t>
            </a:r>
          </a:p>
          <a:p>
            <a:pPr>
              <a:buNone/>
            </a:pPr>
            <a:r>
              <a:rPr lang="vi-VN" sz="1000" dirty="0" smtClean="0"/>
              <a:t>Exemple:</a:t>
            </a:r>
            <a:endParaRPr lang="en-US" sz="1000" b="1" dirty="0" smtClean="0"/>
          </a:p>
          <a:p>
            <a:pPr>
              <a:buNone/>
            </a:pPr>
            <a:r>
              <a:rPr lang="vi-VN" sz="1000" b="1" dirty="0" smtClean="0"/>
              <a:t>CREATE </a:t>
            </a:r>
            <a:r>
              <a:rPr lang="vi-VN" sz="1000" b="1" dirty="0" smtClean="0"/>
              <a:t>TABLE elevi</a:t>
            </a:r>
            <a:endParaRPr lang="vi-VN" sz="1000" dirty="0" smtClean="0"/>
          </a:p>
          <a:p>
            <a:pPr>
              <a:buNone/>
            </a:pPr>
            <a:r>
              <a:rPr lang="vi-VN" sz="1000" b="1" dirty="0" smtClean="0"/>
              <a:t>( nr_matr NUMBER(5) PRIMARY KEY,</a:t>
            </a:r>
            <a:endParaRPr lang="vi-VN" sz="1000" dirty="0" smtClean="0"/>
          </a:p>
          <a:p>
            <a:pPr>
              <a:buNone/>
            </a:pPr>
            <a:r>
              <a:rPr lang="vi-VN" sz="1000" b="1" dirty="0" smtClean="0"/>
              <a:t>  cnp NUMBER(13) UNIQUE,</a:t>
            </a:r>
            <a:endParaRPr lang="vi-VN" sz="1000" dirty="0" smtClean="0"/>
          </a:p>
          <a:p>
            <a:pPr>
              <a:buNone/>
            </a:pPr>
            <a:r>
              <a:rPr lang="vi-VN" sz="1000" b="1" dirty="0" smtClean="0"/>
              <a:t>  </a:t>
            </a:r>
            <a:r>
              <a:rPr lang="en-US" sz="1000" b="1" dirty="0" smtClean="0"/>
              <a:t>….</a:t>
            </a:r>
            <a:r>
              <a:rPr lang="vi-VN" sz="1000" b="1" dirty="0" smtClean="0"/>
              <a:t>   </a:t>
            </a:r>
            <a:r>
              <a:rPr lang="vi-VN" sz="1000" b="1" dirty="0" smtClean="0"/>
              <a:t>)</a:t>
            </a:r>
            <a:endParaRPr lang="vi-VN" sz="1000" dirty="0" smtClean="0"/>
          </a:p>
          <a:p>
            <a:pPr>
              <a:buNone/>
            </a:pPr>
            <a:r>
              <a:rPr lang="vi-VN" sz="1000" dirty="0" smtClean="0"/>
              <a:t>sau</a:t>
            </a:r>
          </a:p>
          <a:p>
            <a:pPr>
              <a:buNone/>
            </a:pPr>
            <a:r>
              <a:rPr lang="vi-VN" sz="1000" b="1" dirty="0" smtClean="0"/>
              <a:t> </a:t>
            </a:r>
            <a:endParaRPr lang="vi-VN" sz="1000" dirty="0" smtClean="0"/>
          </a:p>
          <a:p>
            <a:pPr>
              <a:buNone/>
            </a:pPr>
            <a:r>
              <a:rPr lang="vi-VN" sz="1000" b="1" dirty="0" smtClean="0"/>
              <a:t>CREATE TABLE elevi</a:t>
            </a:r>
            <a:endParaRPr lang="vi-VN" sz="1000" dirty="0" smtClean="0"/>
          </a:p>
          <a:p>
            <a:pPr>
              <a:buNone/>
            </a:pPr>
            <a:r>
              <a:rPr lang="vi-VN" sz="1000" b="1" dirty="0" smtClean="0"/>
              <a:t>( nr_matr NUMBER(5) PRIMARY KEY,</a:t>
            </a:r>
            <a:endParaRPr lang="vi-VN" sz="1000" dirty="0" smtClean="0"/>
          </a:p>
          <a:p>
            <a:pPr>
              <a:buNone/>
            </a:pPr>
            <a:r>
              <a:rPr lang="vi-VN" sz="1000" b="1" dirty="0" smtClean="0"/>
              <a:t>  cnp NUMBER(13) CONSTRAINT cnp_uk UNIQUE,</a:t>
            </a:r>
            <a:endParaRPr lang="vi-VN" sz="1000" dirty="0" smtClean="0"/>
          </a:p>
          <a:p>
            <a:pPr>
              <a:buNone/>
            </a:pPr>
            <a:r>
              <a:rPr lang="en-US" sz="1000" b="1" dirty="0" smtClean="0"/>
              <a:t>….</a:t>
            </a:r>
            <a:r>
              <a:rPr lang="vi-VN" sz="1000" b="1" dirty="0" smtClean="0"/>
              <a:t>   </a:t>
            </a:r>
            <a:r>
              <a:rPr lang="vi-VN" sz="1000" b="1" dirty="0" smtClean="0"/>
              <a:t>)</a:t>
            </a:r>
            <a:endParaRPr lang="vi-VN" sz="1000" dirty="0" smtClean="0"/>
          </a:p>
          <a:p>
            <a:pPr>
              <a:buNone/>
            </a:pPr>
            <a:r>
              <a:rPr lang="vi-VN" sz="1000" dirty="0" smtClean="0"/>
              <a:t>sau</a:t>
            </a:r>
            <a:endParaRPr lang="vi-VN" sz="1000" dirty="0" smtClean="0"/>
          </a:p>
          <a:p>
            <a:pPr>
              <a:buNone/>
            </a:pPr>
            <a:r>
              <a:rPr lang="vi-VN" sz="1000" b="1" dirty="0" smtClean="0"/>
              <a:t>CREATE </a:t>
            </a:r>
            <a:r>
              <a:rPr lang="vi-VN" sz="1000" b="1" dirty="0" smtClean="0"/>
              <a:t>TABLE carti</a:t>
            </a:r>
            <a:endParaRPr lang="vi-VN" sz="1000" dirty="0" smtClean="0"/>
          </a:p>
          <a:p>
            <a:pPr>
              <a:buNone/>
            </a:pPr>
            <a:r>
              <a:rPr lang="vi-VN" sz="1000" b="1" dirty="0" smtClean="0"/>
              <a:t>( ISBN varchar2(20) PRIMARY KEY,</a:t>
            </a:r>
            <a:endParaRPr lang="vi-VN" sz="1000" dirty="0" smtClean="0"/>
          </a:p>
          <a:p>
            <a:pPr>
              <a:buNone/>
            </a:pPr>
            <a:r>
              <a:rPr lang="vi-VN" sz="1000" b="1" dirty="0" smtClean="0"/>
              <a:t>  titlu VARCHAR2(30</a:t>
            </a:r>
            <a:r>
              <a:rPr lang="vi-VN" sz="1000" b="1" dirty="0" smtClean="0"/>
              <a:t>),  </a:t>
            </a:r>
            <a:r>
              <a:rPr lang="vi-VN" sz="1000" b="1" dirty="0" smtClean="0"/>
              <a:t>autor VARCHAR2(30</a:t>
            </a:r>
            <a:r>
              <a:rPr lang="vi-VN" sz="1000" b="1" dirty="0" smtClean="0"/>
              <a:t>),</a:t>
            </a:r>
            <a:r>
              <a:rPr lang="en-US" sz="1000" b="1" dirty="0" smtClean="0"/>
              <a:t> </a:t>
            </a:r>
            <a:r>
              <a:rPr lang="vi-VN" sz="1000" b="1" dirty="0" smtClean="0"/>
              <a:t>  </a:t>
            </a:r>
            <a:r>
              <a:rPr lang="vi-VN" sz="1000" b="1" dirty="0" smtClean="0"/>
              <a:t>data_ap DATE, </a:t>
            </a:r>
            <a:endParaRPr lang="vi-VN" sz="1000" dirty="0" smtClean="0"/>
          </a:p>
          <a:p>
            <a:pPr>
              <a:buNone/>
            </a:pPr>
            <a:r>
              <a:rPr lang="vi-VN" sz="1000" b="1" dirty="0" smtClean="0"/>
              <a:t>UNIQUE </a:t>
            </a:r>
            <a:r>
              <a:rPr lang="vi-VN" sz="1000" b="1" dirty="0" smtClean="0"/>
              <a:t>(titlu, autor, data_ap)</a:t>
            </a:r>
            <a:endParaRPr lang="vi-VN" sz="1000" dirty="0" smtClean="0"/>
          </a:p>
          <a:p>
            <a:pPr>
              <a:buNone/>
            </a:pPr>
            <a:r>
              <a:rPr lang="vi-VN" sz="1000" b="1" dirty="0" smtClean="0"/>
              <a:t>         )</a:t>
            </a:r>
            <a:endParaRPr lang="vi-VN" sz="1000" dirty="0" smtClean="0"/>
          </a:p>
          <a:p>
            <a:pPr>
              <a:buNone/>
            </a:pPr>
            <a:r>
              <a:rPr lang="vi-VN" sz="1000" dirty="0" smtClean="0"/>
              <a:t>sau</a:t>
            </a:r>
          </a:p>
          <a:p>
            <a:pPr>
              <a:buNone/>
            </a:pPr>
            <a:r>
              <a:rPr lang="vi-VN" sz="1000" b="1" dirty="0" smtClean="0"/>
              <a:t> </a:t>
            </a:r>
            <a:r>
              <a:rPr lang="vi-VN" sz="1000" b="1" dirty="0" smtClean="0"/>
              <a:t>CREATE </a:t>
            </a:r>
            <a:r>
              <a:rPr lang="vi-VN" sz="1000" b="1" dirty="0" smtClean="0"/>
              <a:t>TABLE carti</a:t>
            </a:r>
            <a:endParaRPr lang="vi-VN" sz="1000" dirty="0" smtClean="0"/>
          </a:p>
          <a:p>
            <a:pPr>
              <a:buNone/>
            </a:pPr>
            <a:r>
              <a:rPr lang="vi-VN" sz="1000" b="1" dirty="0" smtClean="0"/>
              <a:t>( ISBN varchar2(20) PRIMARY KEY,</a:t>
            </a:r>
            <a:endParaRPr lang="vi-VN" sz="1000" dirty="0" smtClean="0"/>
          </a:p>
          <a:p>
            <a:pPr>
              <a:buNone/>
            </a:pPr>
            <a:r>
              <a:rPr lang="vi-VN" sz="1000" b="1" dirty="0" smtClean="0"/>
              <a:t>  titlu VARCHAR2(30</a:t>
            </a:r>
            <a:r>
              <a:rPr lang="vi-VN" sz="1000" b="1" dirty="0" smtClean="0"/>
              <a:t>),</a:t>
            </a:r>
            <a:r>
              <a:rPr lang="en-US" sz="1000" b="1" dirty="0" smtClean="0"/>
              <a:t> </a:t>
            </a:r>
            <a:r>
              <a:rPr lang="vi-VN" sz="1000" b="1" dirty="0" smtClean="0"/>
              <a:t>  </a:t>
            </a:r>
            <a:r>
              <a:rPr lang="vi-VN" sz="1000" b="1" dirty="0" smtClean="0"/>
              <a:t>autor VARCHAR2(30</a:t>
            </a:r>
            <a:r>
              <a:rPr lang="vi-VN" sz="1000" b="1" dirty="0" smtClean="0"/>
              <a:t>),</a:t>
            </a:r>
            <a:r>
              <a:rPr lang="en-US" sz="1000" b="1" dirty="0" smtClean="0"/>
              <a:t> </a:t>
            </a:r>
            <a:r>
              <a:rPr lang="vi-VN" sz="1000" b="1" dirty="0" smtClean="0"/>
              <a:t>  </a:t>
            </a:r>
            <a:r>
              <a:rPr lang="vi-VN" sz="1000" b="1" dirty="0" smtClean="0"/>
              <a:t>data_ap DATE, </a:t>
            </a:r>
            <a:endParaRPr lang="vi-VN" sz="1000" dirty="0" smtClean="0"/>
          </a:p>
          <a:p>
            <a:pPr>
              <a:buNone/>
            </a:pPr>
            <a:r>
              <a:rPr lang="vi-VN" sz="1000" b="1" dirty="0" smtClean="0"/>
              <a:t>CONSTRAINT </a:t>
            </a:r>
            <a:r>
              <a:rPr lang="vi-VN" sz="1000" b="1" dirty="0" smtClean="0"/>
              <a:t>carti_uk UNIQUE (titlu, autor, data_ap)</a:t>
            </a:r>
            <a:endParaRPr lang="vi-VN" sz="1000" dirty="0" smtClean="0"/>
          </a:p>
          <a:p>
            <a:pPr>
              <a:buNone/>
            </a:pPr>
            <a:r>
              <a:rPr lang="vi-VN" sz="1000" b="1" dirty="0" smtClean="0"/>
              <a:t>         </a:t>
            </a:r>
            <a:r>
              <a:rPr lang="vi-VN" sz="1000" b="1" dirty="0" smtClean="0"/>
              <a:t>)</a:t>
            </a:r>
            <a:endParaRPr lang="vi-VN" sz="1000" dirty="0" smtClean="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u 1"/>
          <p:cNvSpPr>
            <a:spLocks noGrp="1"/>
          </p:cNvSpPr>
          <p:nvPr>
            <p:ph type="title"/>
          </p:nvPr>
        </p:nvSpPr>
        <p:spPr>
          <a:xfrm>
            <a:off x="428596" y="0"/>
            <a:ext cx="8229600" cy="1143000"/>
          </a:xfrm>
        </p:spPr>
        <p:txBody>
          <a:bodyPr>
            <a:normAutofit/>
          </a:bodyPr>
          <a:lstStyle/>
          <a:p>
            <a:r>
              <a:rPr lang="ro-RO" b="1" dirty="0" smtClean="0"/>
              <a:t>Restricţia FOREIGN </a:t>
            </a:r>
            <a:r>
              <a:rPr lang="ro-RO" b="1" dirty="0" smtClean="0"/>
              <a:t>KEY</a:t>
            </a:r>
            <a:endParaRPr lang="en-US" dirty="0"/>
          </a:p>
        </p:txBody>
      </p:sp>
      <p:sp>
        <p:nvSpPr>
          <p:cNvPr id="5" name="Substituent conținut 4"/>
          <p:cNvSpPr>
            <a:spLocks noGrp="1"/>
          </p:cNvSpPr>
          <p:nvPr>
            <p:ph sz="half" idx="1"/>
          </p:nvPr>
        </p:nvSpPr>
        <p:spPr>
          <a:xfrm>
            <a:off x="142844" y="1142984"/>
            <a:ext cx="4572032" cy="5429287"/>
          </a:xfrm>
        </p:spPr>
        <p:txBody>
          <a:bodyPr>
            <a:normAutofit fontScale="55000" lnSpcReduction="20000"/>
          </a:bodyPr>
          <a:lstStyle/>
          <a:p>
            <a:pPr>
              <a:buNone/>
            </a:pPr>
            <a:r>
              <a:rPr lang="ro-RO" sz="2200" b="1" dirty="0" smtClean="0"/>
              <a:t>CREATE TABLE </a:t>
            </a:r>
            <a:r>
              <a:rPr lang="ro-RO" sz="2200" b="1" dirty="0" err="1" smtClean="0"/>
              <a:t>jucatori</a:t>
            </a:r>
            <a:endParaRPr lang="ro-RO" sz="2200" dirty="0" smtClean="0"/>
          </a:p>
          <a:p>
            <a:pPr>
              <a:buNone/>
            </a:pPr>
            <a:r>
              <a:rPr lang="ro-RO" sz="2200" b="1" dirty="0" smtClean="0"/>
              <a:t>( nr_</a:t>
            </a:r>
            <a:r>
              <a:rPr lang="ro-RO" sz="2200" b="1" dirty="0" err="1" smtClean="0"/>
              <a:t>legitimatie</a:t>
            </a:r>
            <a:r>
              <a:rPr lang="ro-RO" sz="2200" b="1" dirty="0" smtClean="0"/>
              <a:t> NUMBER(5) PRIMARY KEY,</a:t>
            </a:r>
            <a:endParaRPr lang="ro-RO" sz="2200" dirty="0" smtClean="0"/>
          </a:p>
          <a:p>
            <a:pPr>
              <a:buNone/>
            </a:pPr>
            <a:r>
              <a:rPr lang="ro-RO" sz="2200" b="1" dirty="0" smtClean="0"/>
              <a:t>  cod_echipa NUMBER(3) </a:t>
            </a:r>
            <a:r>
              <a:rPr lang="ro-RO" sz="2200" b="1" dirty="0" smtClean="0"/>
              <a:t>REFERENCES</a:t>
            </a:r>
            <a:r>
              <a:rPr lang="en-US" sz="2200" b="1" dirty="0" smtClean="0"/>
              <a:t> e</a:t>
            </a:r>
            <a:r>
              <a:rPr lang="ro-RO" sz="2200" b="1" dirty="0" err="1" smtClean="0"/>
              <a:t>chipe</a:t>
            </a:r>
            <a:r>
              <a:rPr lang="ro-RO" sz="2200" b="1" dirty="0" smtClean="0"/>
              <a:t>(cod</a:t>
            </a:r>
            <a:r>
              <a:rPr lang="ro-RO" sz="2200" b="1" dirty="0" smtClean="0"/>
              <a:t>)</a:t>
            </a:r>
            <a:endParaRPr lang="ro-RO" sz="2200" dirty="0" smtClean="0"/>
          </a:p>
          <a:p>
            <a:pPr>
              <a:buNone/>
            </a:pPr>
            <a:r>
              <a:rPr lang="ro-RO" sz="2200" b="1" dirty="0" smtClean="0"/>
              <a:t>  nume VARCHAR2(30) NOT NULL,</a:t>
            </a:r>
            <a:endParaRPr lang="ro-RO" sz="2200" dirty="0" smtClean="0"/>
          </a:p>
          <a:p>
            <a:pPr>
              <a:buNone/>
            </a:pPr>
            <a:r>
              <a:rPr lang="ro-RO" sz="2200" b="1" dirty="0" smtClean="0"/>
              <a:t>  prenume VARCHAR2(30) NOT NULL,</a:t>
            </a:r>
            <a:endParaRPr lang="ro-RO" sz="2200" dirty="0" smtClean="0"/>
          </a:p>
          <a:p>
            <a:pPr>
              <a:buNone/>
            </a:pPr>
            <a:r>
              <a:rPr lang="ro-RO" sz="2200" b="1" dirty="0" smtClean="0"/>
              <a:t>  </a:t>
            </a:r>
            <a:r>
              <a:rPr lang="ro-RO" sz="2200" b="1" dirty="0" err="1" smtClean="0"/>
              <a:t>datan</a:t>
            </a:r>
            <a:r>
              <a:rPr lang="ro-RO" sz="2200" b="1" dirty="0" smtClean="0"/>
              <a:t> DATE NOT NULL, </a:t>
            </a:r>
            <a:endParaRPr lang="ro-RO" sz="2200" dirty="0" smtClean="0"/>
          </a:p>
          <a:p>
            <a:pPr>
              <a:buNone/>
            </a:pPr>
            <a:r>
              <a:rPr lang="ro-RO" sz="2200" b="1" dirty="0" smtClean="0"/>
              <a:t>  adresa VARCHAR2(60) NOT NULL,</a:t>
            </a:r>
            <a:endParaRPr lang="ro-RO" sz="2200" dirty="0" smtClean="0"/>
          </a:p>
          <a:p>
            <a:pPr>
              <a:buNone/>
            </a:pPr>
            <a:r>
              <a:rPr lang="ro-RO" sz="2200" b="1" dirty="0" smtClean="0"/>
              <a:t>  telefon NUMBER(3),</a:t>
            </a:r>
            <a:endParaRPr lang="ro-RO" sz="2200" dirty="0" smtClean="0"/>
          </a:p>
          <a:p>
            <a:pPr>
              <a:buNone/>
            </a:pPr>
            <a:r>
              <a:rPr lang="ro-RO" sz="2200" b="1" dirty="0" smtClean="0"/>
              <a:t>  email VARCHAR2(30)</a:t>
            </a:r>
            <a:endParaRPr lang="ro-RO" sz="2200" dirty="0" smtClean="0"/>
          </a:p>
          <a:p>
            <a:pPr>
              <a:buNone/>
            </a:pPr>
            <a:r>
              <a:rPr lang="ro-RO" sz="2200" b="1" dirty="0" smtClean="0"/>
              <a:t>         </a:t>
            </a:r>
            <a:r>
              <a:rPr lang="ro-RO" sz="2200" b="1" dirty="0" smtClean="0"/>
              <a:t>)</a:t>
            </a:r>
            <a:endParaRPr lang="en-US" sz="2200" b="1" dirty="0" smtClean="0"/>
          </a:p>
          <a:p>
            <a:pPr>
              <a:buNone/>
            </a:pPr>
            <a:r>
              <a:rPr lang="ro-RO" sz="1400" dirty="0" smtClean="0"/>
              <a:t>sau</a:t>
            </a:r>
          </a:p>
          <a:p>
            <a:pPr>
              <a:buNone/>
            </a:pPr>
            <a:r>
              <a:rPr lang="ro-RO" sz="1900" dirty="0" smtClean="0"/>
              <a:t> </a:t>
            </a:r>
            <a:r>
              <a:rPr lang="ro-RO" sz="2200" b="1" dirty="0" smtClean="0"/>
              <a:t>CREATE </a:t>
            </a:r>
            <a:r>
              <a:rPr lang="ro-RO" sz="2200" b="1" dirty="0" smtClean="0"/>
              <a:t>TABLE </a:t>
            </a:r>
            <a:r>
              <a:rPr lang="ro-RO" sz="2200" b="1" dirty="0" err="1" smtClean="0"/>
              <a:t>jucatori</a:t>
            </a:r>
            <a:endParaRPr lang="ro-RO" sz="2200" dirty="0" smtClean="0"/>
          </a:p>
          <a:p>
            <a:pPr>
              <a:buNone/>
            </a:pPr>
            <a:r>
              <a:rPr lang="ro-RO" sz="2200" b="1" dirty="0" smtClean="0"/>
              <a:t>( nr_</a:t>
            </a:r>
            <a:r>
              <a:rPr lang="ro-RO" sz="2200" b="1" dirty="0" err="1" smtClean="0"/>
              <a:t>legitimatie</a:t>
            </a:r>
            <a:r>
              <a:rPr lang="ro-RO" sz="2200" b="1" dirty="0" smtClean="0"/>
              <a:t> NUMBER(5) PRIMARY KEY,</a:t>
            </a:r>
            <a:endParaRPr lang="ro-RO" sz="2200" dirty="0" smtClean="0"/>
          </a:p>
          <a:p>
            <a:pPr>
              <a:buNone/>
            </a:pPr>
            <a:r>
              <a:rPr lang="ro-RO" sz="2200" b="1" dirty="0" smtClean="0"/>
              <a:t>  cod_echipa NUMBER(3) CONSTRAINT </a:t>
            </a:r>
            <a:r>
              <a:rPr lang="ro-RO" sz="2200" b="1" dirty="0" err="1" smtClean="0"/>
              <a:t>ech</a:t>
            </a:r>
            <a:r>
              <a:rPr lang="ro-RO" sz="2200" b="1" dirty="0" smtClean="0"/>
              <a:t>_</a:t>
            </a:r>
            <a:r>
              <a:rPr lang="ro-RO" sz="2200" b="1" dirty="0" err="1" smtClean="0"/>
              <a:t>fk</a:t>
            </a:r>
            <a:endParaRPr lang="ro-RO" sz="2200" dirty="0" smtClean="0"/>
          </a:p>
          <a:p>
            <a:pPr>
              <a:buNone/>
            </a:pPr>
            <a:r>
              <a:rPr lang="ro-RO" sz="2200" b="1" dirty="0" smtClean="0"/>
              <a:t>        REFERENCES echipe(cod</a:t>
            </a:r>
            <a:r>
              <a:rPr lang="ro-RO" sz="2200" b="1" dirty="0" smtClean="0"/>
              <a:t>),</a:t>
            </a:r>
            <a:r>
              <a:rPr lang="en-US" sz="2200" b="1" dirty="0" smtClean="0"/>
              <a:t>…</a:t>
            </a:r>
            <a:r>
              <a:rPr lang="ro-RO" sz="2200" b="1" dirty="0" smtClean="0"/>
              <a:t>)</a:t>
            </a:r>
            <a:endParaRPr lang="ro-RO" sz="2200" dirty="0" smtClean="0"/>
          </a:p>
          <a:p>
            <a:pPr>
              <a:buNone/>
            </a:pPr>
            <a:r>
              <a:rPr lang="vi-VN" sz="1400" dirty="0" smtClean="0"/>
              <a:t>sau la nivel de tabelă</a:t>
            </a:r>
          </a:p>
          <a:p>
            <a:pPr>
              <a:buNone/>
            </a:pPr>
            <a:r>
              <a:rPr lang="vi-VN" sz="1400" b="1" dirty="0" smtClean="0"/>
              <a:t/>
            </a:r>
            <a:br>
              <a:rPr lang="vi-VN" sz="1400" b="1" dirty="0" smtClean="0"/>
            </a:br>
            <a:r>
              <a:rPr lang="vi-VN" sz="2200" b="1" dirty="0" smtClean="0"/>
              <a:t>CREATE TABLE jucatori</a:t>
            </a:r>
            <a:endParaRPr lang="vi-VN" sz="2200" dirty="0" smtClean="0"/>
          </a:p>
          <a:p>
            <a:pPr>
              <a:buNone/>
            </a:pPr>
            <a:r>
              <a:rPr lang="vi-VN" sz="2200" b="1" dirty="0" smtClean="0"/>
              <a:t>( nr_legitimatie NUMBER(5) PRIMARY KEY,</a:t>
            </a:r>
            <a:endParaRPr lang="vi-VN" sz="2200" dirty="0" smtClean="0"/>
          </a:p>
          <a:p>
            <a:pPr>
              <a:buNone/>
            </a:pPr>
            <a:r>
              <a:rPr lang="vi-VN" sz="2200" b="1" dirty="0" smtClean="0"/>
              <a:t>  cod_echipa NUMBER(3</a:t>
            </a:r>
            <a:r>
              <a:rPr lang="vi-VN" sz="2200" b="1" dirty="0" smtClean="0"/>
              <a:t>),</a:t>
            </a:r>
            <a:r>
              <a:rPr lang="en-US" sz="2200" b="1" dirty="0" smtClean="0"/>
              <a:t> …</a:t>
            </a:r>
            <a:endParaRPr lang="vi-VN" sz="2200" dirty="0" smtClean="0"/>
          </a:p>
          <a:p>
            <a:pPr>
              <a:buNone/>
            </a:pPr>
            <a:r>
              <a:rPr lang="vi-VN" sz="2200" b="1" dirty="0" smtClean="0"/>
              <a:t>  FOREIGN KEY (cod_echipa) </a:t>
            </a:r>
            <a:endParaRPr lang="vi-VN" sz="2200" dirty="0" smtClean="0"/>
          </a:p>
          <a:p>
            <a:pPr>
              <a:buNone/>
            </a:pPr>
            <a:r>
              <a:rPr lang="vi-VN" sz="2200" b="1" dirty="0" smtClean="0"/>
              <a:t>     REFERENCES echipe(cod</a:t>
            </a:r>
            <a:r>
              <a:rPr lang="vi-VN" sz="2200" b="1" dirty="0" smtClean="0"/>
              <a:t>))</a:t>
            </a:r>
            <a:endParaRPr lang="vi-VN" sz="2200" dirty="0" smtClean="0"/>
          </a:p>
          <a:p>
            <a:pPr>
              <a:buNone/>
            </a:pPr>
            <a:endParaRPr lang="ro-RO" sz="1800" dirty="0" smtClean="0"/>
          </a:p>
          <a:p>
            <a:pPr>
              <a:buNone/>
            </a:pPr>
            <a:r>
              <a:rPr lang="ro-RO" sz="1400" dirty="0" smtClean="0"/>
              <a:t>sau</a:t>
            </a:r>
          </a:p>
          <a:p>
            <a:pPr>
              <a:buNone/>
            </a:pPr>
            <a:r>
              <a:rPr lang="ro-RO" sz="1400" dirty="0" smtClean="0"/>
              <a:t> </a:t>
            </a:r>
          </a:p>
          <a:p>
            <a:pPr>
              <a:buNone/>
            </a:pPr>
            <a:r>
              <a:rPr lang="ro-RO" sz="2200" b="1" dirty="0" smtClean="0"/>
              <a:t>CREATE TABLE </a:t>
            </a:r>
            <a:r>
              <a:rPr lang="ro-RO" sz="2200" b="1" dirty="0" err="1" smtClean="0"/>
              <a:t>jucatori</a:t>
            </a:r>
            <a:endParaRPr lang="ro-RO" sz="2200" dirty="0" smtClean="0"/>
          </a:p>
          <a:p>
            <a:pPr>
              <a:buNone/>
            </a:pPr>
            <a:r>
              <a:rPr lang="ro-RO" sz="2200" b="1" dirty="0" smtClean="0"/>
              <a:t>( nr_</a:t>
            </a:r>
            <a:r>
              <a:rPr lang="ro-RO" sz="2200" b="1" dirty="0" err="1" smtClean="0"/>
              <a:t>legitimatie</a:t>
            </a:r>
            <a:r>
              <a:rPr lang="ro-RO" sz="2200" b="1" dirty="0" smtClean="0"/>
              <a:t> NUMBER(5) PRIMARY KEY,</a:t>
            </a:r>
            <a:endParaRPr lang="ro-RO" sz="2200" dirty="0" smtClean="0"/>
          </a:p>
          <a:p>
            <a:pPr>
              <a:buNone/>
            </a:pPr>
            <a:r>
              <a:rPr lang="ro-RO" sz="2200" b="1" dirty="0" smtClean="0"/>
              <a:t>  cod_echipa NUMBER(3</a:t>
            </a:r>
            <a:r>
              <a:rPr lang="ro-RO" sz="2200" b="1" dirty="0" smtClean="0"/>
              <a:t>),</a:t>
            </a:r>
            <a:r>
              <a:rPr lang="en-US" sz="2200" dirty="0" smtClean="0"/>
              <a:t>…</a:t>
            </a:r>
            <a:endParaRPr lang="ro-RO" sz="2200" dirty="0" smtClean="0"/>
          </a:p>
          <a:p>
            <a:pPr>
              <a:buNone/>
            </a:pPr>
            <a:r>
              <a:rPr lang="ro-RO" sz="2200" b="1" dirty="0" smtClean="0"/>
              <a:t>  CONSTRAINT test_</a:t>
            </a:r>
            <a:r>
              <a:rPr lang="ro-RO" sz="2200" b="1" dirty="0" err="1" smtClean="0"/>
              <a:t>fk</a:t>
            </a:r>
            <a:r>
              <a:rPr lang="ro-RO" sz="2200" b="1" dirty="0" smtClean="0"/>
              <a:t> FOREIGN KEY (cod_echipa) </a:t>
            </a:r>
            <a:endParaRPr lang="ro-RO" sz="2200" dirty="0" smtClean="0"/>
          </a:p>
          <a:p>
            <a:pPr>
              <a:buNone/>
            </a:pPr>
            <a:r>
              <a:rPr lang="ro-RO" sz="2200" b="1" dirty="0" smtClean="0"/>
              <a:t>        REFERENCES echipe(cod</a:t>
            </a:r>
            <a:r>
              <a:rPr lang="ro-RO" sz="2200" b="1" dirty="0" smtClean="0"/>
              <a:t>)</a:t>
            </a:r>
            <a:r>
              <a:rPr lang="en-US" sz="2200" b="1" dirty="0" smtClean="0"/>
              <a:t>)</a:t>
            </a:r>
            <a:endParaRPr lang="en-US" sz="2200" dirty="0"/>
          </a:p>
        </p:txBody>
      </p:sp>
      <p:sp>
        <p:nvSpPr>
          <p:cNvPr id="6" name="Substituent conținut 5"/>
          <p:cNvSpPr>
            <a:spLocks noGrp="1"/>
          </p:cNvSpPr>
          <p:nvPr>
            <p:ph sz="half" idx="2"/>
          </p:nvPr>
        </p:nvSpPr>
        <p:spPr>
          <a:xfrm>
            <a:off x="4648200" y="1214422"/>
            <a:ext cx="4281518" cy="5140503"/>
          </a:xfrm>
        </p:spPr>
        <p:txBody>
          <a:bodyPr>
            <a:normAutofit fontScale="55000" lnSpcReduction="20000"/>
          </a:bodyPr>
          <a:lstStyle/>
          <a:p>
            <a:endParaRPr lang="en-US" dirty="0" smtClean="0"/>
          </a:p>
          <a:p>
            <a:endParaRPr lang="en-US" dirty="0" smtClean="0"/>
          </a:p>
          <a:p>
            <a:endParaRPr lang="en-US" dirty="0" smtClean="0"/>
          </a:p>
          <a:p>
            <a:endParaRPr lang="en-US" dirty="0" smtClean="0"/>
          </a:p>
          <a:p>
            <a:endParaRPr lang="en-US" dirty="0" smtClean="0"/>
          </a:p>
          <a:p>
            <a:endParaRPr lang="en-US" dirty="0" smtClean="0"/>
          </a:p>
          <a:p>
            <a:pPr>
              <a:buNone/>
            </a:pPr>
            <a:endParaRPr lang="en-US" dirty="0" smtClean="0"/>
          </a:p>
          <a:p>
            <a:pPr>
              <a:buNone/>
            </a:pPr>
            <a:endParaRPr lang="en-US" dirty="0" smtClean="0"/>
          </a:p>
          <a:p>
            <a:pPr>
              <a:buNone/>
            </a:pPr>
            <a:endParaRPr lang="en-US" dirty="0" smtClean="0"/>
          </a:p>
          <a:p>
            <a:pPr>
              <a:buNone/>
            </a:pPr>
            <a:endParaRPr lang="en-US" dirty="0" smtClean="0"/>
          </a:p>
          <a:p>
            <a:pPr>
              <a:buNone/>
            </a:pPr>
            <a:r>
              <a:rPr lang="vi-VN" dirty="0" smtClean="0"/>
              <a:t>Sintaxa </a:t>
            </a:r>
            <a:r>
              <a:rPr lang="vi-VN" dirty="0" smtClean="0"/>
              <a:t>generală </a:t>
            </a:r>
            <a:endParaRPr lang="en-US" dirty="0" smtClean="0"/>
          </a:p>
          <a:p>
            <a:r>
              <a:rPr lang="vi-VN" dirty="0" smtClean="0"/>
              <a:t> </a:t>
            </a:r>
            <a:r>
              <a:rPr lang="vi-VN" b="1" dirty="0" smtClean="0">
                <a:solidFill>
                  <a:srgbClr val="C00000"/>
                </a:solidFill>
              </a:rPr>
              <a:t>nivel </a:t>
            </a:r>
            <a:r>
              <a:rPr lang="vi-VN" b="1" dirty="0" smtClean="0">
                <a:solidFill>
                  <a:srgbClr val="C00000"/>
                </a:solidFill>
              </a:rPr>
              <a:t>de tabelă</a:t>
            </a:r>
            <a:r>
              <a:rPr lang="vi-VN" dirty="0" smtClean="0"/>
              <a:t>:</a:t>
            </a:r>
          </a:p>
          <a:p>
            <a:pPr>
              <a:buNone/>
            </a:pPr>
            <a:r>
              <a:rPr lang="vi-VN" sz="2300" b="1" dirty="0" smtClean="0"/>
              <a:t>[CONSTRAINT nume_const] FOREIGN KEY (lista_coloane) </a:t>
            </a:r>
            <a:endParaRPr lang="vi-VN" sz="2300" dirty="0" smtClean="0"/>
          </a:p>
          <a:p>
            <a:pPr>
              <a:buNone/>
            </a:pPr>
            <a:r>
              <a:rPr lang="vi-VN" sz="2300" b="1" dirty="0" smtClean="0"/>
              <a:t>		REFERENCES tabela_parinte(lista_coloane_referite)</a:t>
            </a:r>
            <a:endParaRPr lang="vi-VN" sz="2300" dirty="0" smtClean="0"/>
          </a:p>
          <a:p>
            <a:r>
              <a:rPr lang="vi-VN" b="1" dirty="0" smtClean="0">
                <a:solidFill>
                  <a:srgbClr val="C00000"/>
                </a:solidFill>
              </a:rPr>
              <a:t> </a:t>
            </a:r>
            <a:r>
              <a:rPr lang="vi-VN" b="1" dirty="0" smtClean="0">
                <a:solidFill>
                  <a:srgbClr val="C00000"/>
                </a:solidFill>
              </a:rPr>
              <a:t>la nivel de </a:t>
            </a:r>
            <a:r>
              <a:rPr lang="vi-VN" b="1" dirty="0" smtClean="0">
                <a:solidFill>
                  <a:srgbClr val="C00000"/>
                </a:solidFill>
              </a:rPr>
              <a:t>coloană</a:t>
            </a:r>
            <a:r>
              <a:rPr lang="en-US" b="1" dirty="0" smtClean="0">
                <a:solidFill>
                  <a:srgbClr val="C00000"/>
                </a:solidFill>
              </a:rPr>
              <a:t>:</a:t>
            </a:r>
            <a:endParaRPr lang="vi-VN" b="1" dirty="0" smtClean="0">
              <a:solidFill>
                <a:srgbClr val="C00000"/>
              </a:solidFill>
            </a:endParaRPr>
          </a:p>
          <a:p>
            <a:pPr>
              <a:buNone/>
            </a:pPr>
            <a:r>
              <a:rPr lang="vi-VN" b="1" dirty="0" smtClean="0"/>
              <a:t>[CONSTRAINT nume_const] </a:t>
            </a:r>
            <a:endParaRPr lang="vi-VN" dirty="0" smtClean="0"/>
          </a:p>
          <a:p>
            <a:pPr>
              <a:buNone/>
            </a:pPr>
            <a:r>
              <a:rPr lang="vi-VN" b="1" dirty="0" smtClean="0"/>
              <a:t>		REFERENCES tabela_parinte(lista_coloane_referite)</a:t>
            </a:r>
            <a:endParaRPr lang="vi-VN" dirty="0" smtClean="0"/>
          </a:p>
          <a:p>
            <a:endParaRPr lang="en-US" dirty="0"/>
          </a:p>
        </p:txBody>
      </p:sp>
      <p:pic>
        <p:nvPicPr>
          <p:cNvPr id="2050" name="Picture 2" descr="http://paulierco.ro/wp-content/uploads/2008/02/sql2_files/image010.jpg"/>
          <p:cNvPicPr>
            <a:picLocks noChangeAspect="1" noChangeArrowheads="1"/>
          </p:cNvPicPr>
          <p:nvPr/>
        </p:nvPicPr>
        <p:blipFill>
          <a:blip r:embed="rId2"/>
          <a:srcRect/>
          <a:stretch>
            <a:fillRect/>
          </a:stretch>
        </p:blipFill>
        <p:spPr bwMode="auto">
          <a:xfrm>
            <a:off x="4429124" y="1142984"/>
            <a:ext cx="4304013" cy="2000264"/>
          </a:xfrm>
          <a:prstGeom prst="rect">
            <a:avLst/>
          </a:prstGeom>
          <a:noFill/>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stituent conținut 2"/>
          <p:cNvSpPr>
            <a:spLocks noGrp="1"/>
          </p:cNvSpPr>
          <p:nvPr>
            <p:ph idx="1"/>
          </p:nvPr>
        </p:nvSpPr>
        <p:spPr/>
        <p:txBody>
          <a:bodyPr>
            <a:normAutofit/>
          </a:bodyPr>
          <a:lstStyle/>
          <a:p>
            <a:r>
              <a:rPr lang="vi-VN" b="1" dirty="0" smtClean="0"/>
              <a:t>ON </a:t>
            </a:r>
            <a:r>
              <a:rPr lang="vi-VN" b="1" dirty="0" smtClean="0"/>
              <a:t>DELETE CASCADE</a:t>
            </a:r>
            <a:r>
              <a:rPr lang="vi-VN" dirty="0" smtClean="0"/>
              <a:t> </a:t>
            </a:r>
            <a:r>
              <a:rPr lang="en-US" dirty="0" smtClean="0"/>
              <a:t>: </a:t>
            </a:r>
            <a:r>
              <a:rPr lang="vi-VN" dirty="0" smtClean="0"/>
              <a:t>la </a:t>
            </a:r>
            <a:r>
              <a:rPr lang="vi-VN" dirty="0" smtClean="0"/>
              <a:t>ştergerea unei linii din tabela părinte se vor şterge automat din tabela copil acele linii care fac referire la linia ce se şterge din tabela </a:t>
            </a:r>
            <a:r>
              <a:rPr lang="vi-VN" dirty="0" smtClean="0"/>
              <a:t>părinte</a:t>
            </a:r>
            <a:endParaRPr lang="vi-VN" dirty="0" smtClean="0"/>
          </a:p>
          <a:p>
            <a:pPr>
              <a:buNone/>
            </a:pPr>
            <a:r>
              <a:rPr lang="vi-VN" sz="1600" b="1" dirty="0" smtClean="0"/>
              <a:t>CREATE </a:t>
            </a:r>
            <a:r>
              <a:rPr lang="vi-VN" sz="1600" b="1" dirty="0" smtClean="0"/>
              <a:t>TABLE jucatori</a:t>
            </a:r>
            <a:endParaRPr lang="vi-VN" sz="1600" dirty="0" smtClean="0"/>
          </a:p>
          <a:p>
            <a:pPr>
              <a:buNone/>
            </a:pPr>
            <a:r>
              <a:rPr lang="vi-VN" sz="1600" b="1" dirty="0" smtClean="0"/>
              <a:t>( nr_legitimatie NUMBER(5) PRIMARY KEY,</a:t>
            </a:r>
            <a:endParaRPr lang="vi-VN" sz="1600" dirty="0" smtClean="0"/>
          </a:p>
          <a:p>
            <a:pPr>
              <a:buNone/>
            </a:pPr>
            <a:r>
              <a:rPr lang="vi-VN" sz="1600" b="1" dirty="0" smtClean="0"/>
              <a:t>  cod_echipa NUMBER(3) CONSTRAINT ech_fk</a:t>
            </a:r>
            <a:endParaRPr lang="vi-VN" sz="1600" dirty="0" smtClean="0"/>
          </a:p>
          <a:p>
            <a:pPr>
              <a:buNone/>
            </a:pPr>
            <a:r>
              <a:rPr lang="vi-VN" sz="1600" b="1" dirty="0" smtClean="0"/>
              <a:t>        REFERENCES echipe(cod) ON DELETE CASCADE</a:t>
            </a:r>
            <a:r>
              <a:rPr lang="vi-VN" sz="1600" b="1" dirty="0" smtClean="0"/>
              <a:t>,</a:t>
            </a:r>
            <a:r>
              <a:rPr lang="en-US" sz="1600" b="1" dirty="0" smtClean="0"/>
              <a:t>…)</a:t>
            </a:r>
            <a:endParaRPr lang="vi-VN" sz="1600" dirty="0" smtClean="0"/>
          </a:p>
          <a:p>
            <a:r>
              <a:rPr lang="ro-RO" b="1" dirty="0" smtClean="0"/>
              <a:t>ON DELETE SET NULL</a:t>
            </a:r>
            <a:r>
              <a:rPr lang="ro-RO" dirty="0" smtClean="0"/>
              <a:t> </a:t>
            </a:r>
            <a:r>
              <a:rPr lang="en-US" dirty="0" smtClean="0"/>
              <a:t>:</a:t>
            </a:r>
            <a:r>
              <a:rPr lang="ro-RO" dirty="0" smtClean="0"/>
              <a:t>la </a:t>
            </a:r>
            <a:r>
              <a:rPr lang="ro-RO" dirty="0" smtClean="0"/>
              <a:t>ştergerea unui părinte, valorile cheii străine din liniile tabelei copil care fac referire la linia ştearsă vor fi setate pe </a:t>
            </a:r>
            <a:r>
              <a:rPr lang="ro-RO" b="1" dirty="0" smtClean="0"/>
              <a:t>NULL</a:t>
            </a:r>
            <a:endParaRPr lang="en-US" b="1" dirty="0" smtClean="0"/>
          </a:p>
          <a:p>
            <a:pPr>
              <a:buNone/>
            </a:pPr>
            <a:endParaRPr lang="en-US" dirty="0"/>
          </a:p>
        </p:txBody>
      </p:sp>
      <p:sp>
        <p:nvSpPr>
          <p:cNvPr id="4" name="Titlu 1"/>
          <p:cNvSpPr>
            <a:spLocks noGrp="1"/>
          </p:cNvSpPr>
          <p:nvPr>
            <p:ph type="title"/>
          </p:nvPr>
        </p:nvSpPr>
        <p:spPr/>
        <p:txBody>
          <a:bodyPr>
            <a:noAutofit/>
          </a:bodyPr>
          <a:lstStyle/>
          <a:p>
            <a:r>
              <a:rPr lang="ro-RO" sz="4000" b="1" dirty="0" smtClean="0"/>
              <a:t>Restricţia FOREIGN KEY</a:t>
            </a:r>
            <a:r>
              <a:rPr lang="en-US" sz="4000" b="1" dirty="0" smtClean="0"/>
              <a:t/>
            </a:r>
            <a:br>
              <a:rPr lang="en-US" sz="4000" b="1" dirty="0" smtClean="0"/>
            </a:br>
            <a:r>
              <a:rPr lang="en-US" sz="4000" b="1" dirty="0" err="1" smtClean="0"/>
              <a:t>Clauzele</a:t>
            </a:r>
            <a:r>
              <a:rPr lang="en-US" sz="4000" b="1" dirty="0" smtClean="0"/>
              <a:t> </a:t>
            </a:r>
            <a:r>
              <a:rPr lang="vi-VN" sz="4000" b="1" dirty="0" smtClean="0"/>
              <a:t>On Delete Cascade</a:t>
            </a:r>
            <a:r>
              <a:rPr lang="en-US" sz="4000" b="1" dirty="0" smtClean="0"/>
              <a:t>,</a:t>
            </a:r>
            <a:r>
              <a:rPr lang="en-US" sz="4000" dirty="0" smtClean="0"/>
              <a:t> </a:t>
            </a:r>
            <a:r>
              <a:rPr lang="ro-RO" sz="4000" b="1" dirty="0" smtClean="0"/>
              <a:t>On </a:t>
            </a:r>
            <a:r>
              <a:rPr lang="ro-RO" sz="4000" b="1" dirty="0" err="1" smtClean="0"/>
              <a:t>Delete</a:t>
            </a:r>
            <a:r>
              <a:rPr lang="ro-RO" sz="4000" b="1" dirty="0" smtClean="0"/>
              <a:t> Set </a:t>
            </a:r>
            <a:r>
              <a:rPr lang="ro-RO" sz="4000" b="1" dirty="0" err="1" smtClean="0"/>
              <a:t>Null</a:t>
            </a:r>
            <a:r>
              <a:rPr lang="ro-RO" sz="4000" dirty="0" smtClean="0"/>
              <a:t> </a:t>
            </a:r>
            <a:endParaRPr lang="en-US" sz="4000"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u 1"/>
          <p:cNvSpPr>
            <a:spLocks noGrp="1"/>
          </p:cNvSpPr>
          <p:nvPr>
            <p:ph type="title"/>
          </p:nvPr>
        </p:nvSpPr>
        <p:spPr>
          <a:xfrm>
            <a:off x="428596" y="357166"/>
            <a:ext cx="8229600" cy="775542"/>
          </a:xfrm>
        </p:spPr>
        <p:txBody>
          <a:bodyPr>
            <a:normAutofit fontScale="90000"/>
          </a:bodyPr>
          <a:lstStyle/>
          <a:p>
            <a:r>
              <a:rPr lang="ro-RO" b="1" dirty="0" smtClean="0"/>
              <a:t>Restricţia </a:t>
            </a:r>
            <a:r>
              <a:rPr lang="ro-RO" b="1" dirty="0" smtClean="0"/>
              <a:t>CHECK</a:t>
            </a:r>
            <a:endParaRPr lang="en-US" dirty="0"/>
          </a:p>
        </p:txBody>
      </p:sp>
      <p:sp>
        <p:nvSpPr>
          <p:cNvPr id="3" name="Substituent conținut 2"/>
          <p:cNvSpPr>
            <a:spLocks noGrp="1"/>
          </p:cNvSpPr>
          <p:nvPr>
            <p:ph idx="1"/>
          </p:nvPr>
        </p:nvSpPr>
        <p:spPr>
          <a:xfrm>
            <a:off x="457200" y="1071546"/>
            <a:ext cx="8229600" cy="5253054"/>
          </a:xfrm>
        </p:spPr>
        <p:txBody>
          <a:bodyPr>
            <a:normAutofit fontScale="62500" lnSpcReduction="20000"/>
          </a:bodyPr>
          <a:lstStyle/>
          <a:p>
            <a:r>
              <a:rPr lang="ro-RO" dirty="0" smtClean="0"/>
              <a:t>poate limita valorile care pot fi introduse în cadrul unei coloane</a:t>
            </a:r>
            <a:r>
              <a:rPr lang="ro-RO" dirty="0" smtClean="0"/>
              <a:t>.</a:t>
            </a:r>
            <a:endParaRPr lang="en-US" dirty="0" smtClean="0"/>
          </a:p>
          <a:p>
            <a:r>
              <a:rPr lang="vi-VN" dirty="0" smtClean="0"/>
              <a:t>exemple de reguli de validare pentru tabela elevi care pot fi implementate cu ajutorul constrângerilor de tip </a:t>
            </a:r>
            <a:r>
              <a:rPr lang="vi-VN" b="1" dirty="0" smtClean="0"/>
              <a:t>CHECK</a:t>
            </a:r>
            <a:r>
              <a:rPr lang="vi-VN" dirty="0" smtClean="0"/>
              <a:t>:</a:t>
            </a:r>
          </a:p>
          <a:p>
            <a:pPr lvl="0"/>
            <a:r>
              <a:rPr lang="vi-VN" dirty="0" smtClean="0"/>
              <a:t>-</a:t>
            </a:r>
            <a:r>
              <a:rPr lang="vi-VN" dirty="0" smtClean="0"/>
              <a:t>               nota unui elev nu poate fi mai mare de </a:t>
            </a:r>
            <a:r>
              <a:rPr lang="vi-VN" b="1" dirty="0" smtClean="0"/>
              <a:t>10</a:t>
            </a:r>
            <a:endParaRPr lang="vi-VN" dirty="0" smtClean="0"/>
          </a:p>
          <a:p>
            <a:pPr lvl="0"/>
            <a:r>
              <a:rPr lang="vi-VN" dirty="0" smtClean="0"/>
              <a:t>-               câmpul bursier poate avea doar valorile </a:t>
            </a:r>
            <a:r>
              <a:rPr lang="vi-VN" dirty="0" smtClean="0"/>
              <a:t>'</a:t>
            </a:r>
            <a:r>
              <a:rPr lang="vi-VN" b="1" dirty="0" smtClean="0"/>
              <a:t>D</a:t>
            </a:r>
            <a:r>
              <a:rPr lang="vi-VN" dirty="0" smtClean="0"/>
              <a:t>‘ </a:t>
            </a:r>
            <a:endParaRPr lang="en-US" smtClean="0"/>
          </a:p>
          <a:p>
            <a:pPr lvl="0"/>
            <a:r>
              <a:rPr lang="vi-VN" smtClean="0"/>
              <a:t>-</a:t>
            </a:r>
            <a:r>
              <a:rPr lang="vi-VN" dirty="0" smtClean="0"/>
              <a:t>               numărul de absenţe nemotivate va fi cel mult egal cu numărul total de absenţe</a:t>
            </a:r>
          </a:p>
          <a:p>
            <a:pPr>
              <a:buNone/>
            </a:pPr>
            <a:endParaRPr lang="en-US" dirty="0" smtClean="0"/>
          </a:p>
          <a:p>
            <a:pPr>
              <a:buNone/>
            </a:pPr>
            <a:r>
              <a:rPr lang="vi-VN" dirty="0" smtClean="0"/>
              <a:t>Crearea </a:t>
            </a:r>
            <a:r>
              <a:rPr lang="vi-VN" dirty="0" smtClean="0"/>
              <a:t>tabelei elevi în această situaţie se poate scrie astfel:</a:t>
            </a:r>
          </a:p>
          <a:p>
            <a:pPr>
              <a:buNone/>
            </a:pPr>
            <a:r>
              <a:rPr lang="vi-VN" b="1" dirty="0" smtClean="0"/>
              <a:t>CREATE TABLE elevi</a:t>
            </a:r>
            <a:endParaRPr lang="vi-VN" dirty="0" smtClean="0"/>
          </a:p>
          <a:p>
            <a:pPr>
              <a:buNone/>
            </a:pPr>
            <a:r>
              <a:rPr lang="vi-VN" b="1" dirty="0" smtClean="0"/>
              <a:t>( nr_matr NUMBER(5) PRIMARY KEY,</a:t>
            </a:r>
            <a:endParaRPr lang="vi-VN" dirty="0" smtClean="0"/>
          </a:p>
          <a:p>
            <a:pPr>
              <a:buNone/>
            </a:pPr>
            <a:r>
              <a:rPr lang="vi-VN" b="1" dirty="0" smtClean="0"/>
              <a:t>  cnp NUMBER(13) CONSTRAINT cnp_uk UNIQUE,</a:t>
            </a:r>
            <a:endParaRPr lang="vi-VN" dirty="0" smtClean="0"/>
          </a:p>
          <a:p>
            <a:pPr>
              <a:buNone/>
            </a:pPr>
            <a:r>
              <a:rPr lang="vi-VN" b="1" dirty="0" smtClean="0"/>
              <a:t>  nume VARCHAR2(30) NOT </a:t>
            </a:r>
            <a:r>
              <a:rPr lang="vi-VN" b="1" dirty="0" smtClean="0"/>
              <a:t>NULL</a:t>
            </a:r>
            <a:r>
              <a:rPr lang="en-US" b="1" dirty="0" smtClean="0"/>
              <a:t>,</a:t>
            </a:r>
          </a:p>
          <a:p>
            <a:pPr>
              <a:buNone/>
            </a:pPr>
            <a:r>
              <a:rPr lang="en-US" b="1" dirty="0" smtClean="0"/>
              <a:t> </a:t>
            </a:r>
            <a:r>
              <a:rPr lang="en-US" b="1" dirty="0" smtClean="0"/>
              <a:t> </a:t>
            </a:r>
            <a:r>
              <a:rPr lang="vi-VN" b="1" dirty="0" smtClean="0"/>
              <a:t>prenume </a:t>
            </a:r>
            <a:r>
              <a:rPr lang="vi-VN" b="1" dirty="0" smtClean="0"/>
              <a:t>VARHAR2(30) NOT </a:t>
            </a:r>
            <a:r>
              <a:rPr lang="vi-VN" b="1" dirty="0" smtClean="0"/>
              <a:t>NULL</a:t>
            </a:r>
            <a:endParaRPr lang="vi-VN" dirty="0" smtClean="0"/>
          </a:p>
          <a:p>
            <a:pPr>
              <a:buNone/>
            </a:pPr>
            <a:r>
              <a:rPr lang="vi-VN" b="1" dirty="0" smtClean="0"/>
              <a:t>  bursier CHAR(1) CHECK bursier='D',</a:t>
            </a:r>
            <a:endParaRPr lang="vi-VN" dirty="0" smtClean="0"/>
          </a:p>
          <a:p>
            <a:pPr>
              <a:buNone/>
            </a:pPr>
            <a:r>
              <a:rPr lang="vi-VN" b="1" dirty="0" smtClean="0"/>
              <a:t>  nota NUMBER(4,2) </a:t>
            </a:r>
            <a:endParaRPr lang="vi-VN" dirty="0" smtClean="0"/>
          </a:p>
          <a:p>
            <a:pPr>
              <a:buNone/>
            </a:pPr>
            <a:r>
              <a:rPr lang="vi-VN" b="1" dirty="0" smtClean="0"/>
              <a:t>    CONSTRAINT nota_ck CHECK nota&lt;=10</a:t>
            </a:r>
            <a:endParaRPr lang="vi-VN" dirty="0" smtClean="0"/>
          </a:p>
          <a:p>
            <a:pPr>
              <a:buNone/>
            </a:pPr>
            <a:r>
              <a:rPr lang="vi-VN" b="1" dirty="0" smtClean="0"/>
              <a:t>  total_abs NUMBER(3),</a:t>
            </a:r>
            <a:endParaRPr lang="vi-VN" dirty="0" smtClean="0"/>
          </a:p>
          <a:p>
            <a:pPr>
              <a:buNone/>
            </a:pPr>
            <a:r>
              <a:rPr lang="vi-VN" b="1" dirty="0" smtClean="0"/>
              <a:t>  abs_nemotiv NUMBER(3</a:t>
            </a:r>
            <a:r>
              <a:rPr lang="vi-VN" b="1" dirty="0" smtClean="0"/>
              <a:t>)</a:t>
            </a:r>
            <a:endParaRPr lang="vi-VN" dirty="0" smtClean="0"/>
          </a:p>
          <a:p>
            <a:pPr>
              <a:buNone/>
            </a:pPr>
            <a:r>
              <a:rPr lang="vi-VN" b="1" dirty="0" smtClean="0"/>
              <a:t>  CHECK (abs_nemotiv&lt;=total_abs)</a:t>
            </a:r>
            <a:endParaRPr lang="vi-VN" dirty="0" smtClean="0"/>
          </a:p>
          <a:p>
            <a:pPr>
              <a:buNone/>
            </a:pPr>
            <a:r>
              <a:rPr lang="vi-VN" b="1" dirty="0" smtClean="0"/>
              <a:t>     )</a:t>
            </a:r>
            <a:endParaRPr lang="vi-VN" dirty="0" smtClean="0"/>
          </a:p>
          <a:p>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u 1"/>
          <p:cNvSpPr>
            <a:spLocks noGrp="1"/>
          </p:cNvSpPr>
          <p:nvPr>
            <p:ph type="title"/>
          </p:nvPr>
        </p:nvSpPr>
        <p:spPr>
          <a:xfrm>
            <a:off x="571472" y="285728"/>
            <a:ext cx="6972320" cy="724648"/>
          </a:xfrm>
        </p:spPr>
        <p:txBody>
          <a:bodyPr>
            <a:normAutofit fontScale="90000"/>
          </a:bodyPr>
          <a:lstStyle/>
          <a:p>
            <a:r>
              <a:rPr lang="en-US" dirty="0" err="1" smtClean="0"/>
              <a:t>Crearea</a:t>
            </a:r>
            <a:r>
              <a:rPr lang="en-US" dirty="0" smtClean="0"/>
              <a:t> </a:t>
            </a:r>
            <a:r>
              <a:rPr lang="en-US" dirty="0" err="1" smtClean="0"/>
              <a:t>tabelelor</a:t>
            </a:r>
            <a:endParaRPr lang="en-US" dirty="0"/>
          </a:p>
        </p:txBody>
      </p:sp>
      <p:sp>
        <p:nvSpPr>
          <p:cNvPr id="3" name="Substituent conținut 2"/>
          <p:cNvSpPr>
            <a:spLocks noGrp="1"/>
          </p:cNvSpPr>
          <p:nvPr>
            <p:ph idx="1"/>
          </p:nvPr>
        </p:nvSpPr>
        <p:spPr>
          <a:xfrm>
            <a:off x="500034" y="1142984"/>
            <a:ext cx="8215370" cy="5286412"/>
          </a:xfrm>
        </p:spPr>
        <p:txBody>
          <a:bodyPr>
            <a:normAutofit fontScale="62500" lnSpcReduction="20000"/>
          </a:bodyPr>
          <a:lstStyle/>
          <a:p>
            <a:r>
              <a:rPr lang="vi-VN" dirty="0" smtClean="0"/>
              <a:t>se foloseşte comanda </a:t>
            </a:r>
            <a:r>
              <a:rPr lang="vi-VN" b="1" dirty="0"/>
              <a:t>CREATE TABLE</a:t>
            </a:r>
            <a:r>
              <a:rPr lang="vi-VN" dirty="0" smtClean="0"/>
              <a:t>. </a:t>
            </a:r>
            <a:endParaRPr lang="en-US" dirty="0" smtClean="0"/>
          </a:p>
          <a:p>
            <a:r>
              <a:rPr lang="en-US" dirty="0" err="1" smtClean="0"/>
              <a:t>Sintaxa</a:t>
            </a:r>
            <a:r>
              <a:rPr lang="en-US" dirty="0" smtClean="0"/>
              <a:t>:</a:t>
            </a:r>
            <a:endParaRPr lang="vi-VN" dirty="0" smtClean="0"/>
          </a:p>
          <a:p>
            <a:pPr>
              <a:buNone/>
            </a:pPr>
            <a:r>
              <a:rPr lang="vi-VN" dirty="0" smtClean="0"/>
              <a:t>	</a:t>
            </a:r>
            <a:r>
              <a:rPr lang="vi-VN" b="1" dirty="0"/>
              <a:t>CREATE TABLE </a:t>
            </a:r>
            <a:r>
              <a:rPr lang="vi-VN" b="1" i="1" dirty="0"/>
              <a:t>numetabel</a:t>
            </a:r>
            <a:endParaRPr lang="vi-VN" dirty="0" smtClean="0"/>
          </a:p>
          <a:p>
            <a:pPr>
              <a:buNone/>
            </a:pPr>
            <a:r>
              <a:rPr lang="vi-VN" b="1" dirty="0"/>
              <a:t>		( 	</a:t>
            </a:r>
            <a:r>
              <a:rPr lang="vi-VN" b="1" i="1" dirty="0"/>
              <a:t>coloana1</a:t>
            </a:r>
            <a:r>
              <a:rPr lang="vi-VN" b="1" dirty="0"/>
              <a:t> </a:t>
            </a:r>
            <a:r>
              <a:rPr lang="en-US" b="1" dirty="0" smtClean="0"/>
              <a:t>	</a:t>
            </a:r>
            <a:r>
              <a:rPr lang="vi-VN" b="1" i="1" dirty="0" smtClean="0"/>
              <a:t>tip1</a:t>
            </a:r>
            <a:r>
              <a:rPr lang="en-US" b="1" i="1" dirty="0" smtClean="0"/>
              <a:t>  </a:t>
            </a:r>
            <a:r>
              <a:rPr lang="en-US" dirty="0" smtClean="0"/>
              <a:t>[</a:t>
            </a:r>
            <a:r>
              <a:rPr lang="en-US" dirty="0" smtClean="0"/>
              <a:t>DEFAULT </a:t>
            </a:r>
            <a:r>
              <a:rPr lang="en-US" dirty="0" smtClean="0"/>
              <a:t>expresie1]</a:t>
            </a:r>
            <a:r>
              <a:rPr lang="vi-VN" b="1" dirty="0" smtClean="0"/>
              <a:t>,</a:t>
            </a:r>
            <a:endParaRPr lang="vi-VN" dirty="0" smtClean="0"/>
          </a:p>
          <a:p>
            <a:pPr>
              <a:buNone/>
            </a:pPr>
            <a:r>
              <a:rPr lang="vi-VN" b="1" dirty="0"/>
              <a:t>			</a:t>
            </a:r>
            <a:r>
              <a:rPr lang="vi-VN" b="1" i="1" dirty="0"/>
              <a:t>coloana2</a:t>
            </a:r>
            <a:r>
              <a:rPr lang="vi-VN" b="1" dirty="0"/>
              <a:t> </a:t>
            </a:r>
            <a:r>
              <a:rPr lang="en-US" b="1" dirty="0" smtClean="0"/>
              <a:t>	</a:t>
            </a:r>
            <a:r>
              <a:rPr lang="vi-VN" b="1" i="1" dirty="0" smtClean="0"/>
              <a:t>tip2</a:t>
            </a:r>
            <a:r>
              <a:rPr lang="en-US" b="1" i="1" dirty="0" smtClean="0"/>
              <a:t>  </a:t>
            </a:r>
            <a:r>
              <a:rPr lang="en-US" dirty="0" smtClean="0"/>
              <a:t>[</a:t>
            </a:r>
            <a:r>
              <a:rPr lang="en-US" dirty="0" smtClean="0"/>
              <a:t>DEFAULT </a:t>
            </a:r>
            <a:r>
              <a:rPr lang="en-US" dirty="0" smtClean="0"/>
              <a:t>expresie2]</a:t>
            </a:r>
            <a:r>
              <a:rPr lang="vi-VN" b="1" dirty="0" smtClean="0"/>
              <a:t>,</a:t>
            </a:r>
            <a:endParaRPr lang="vi-VN" dirty="0" smtClean="0"/>
          </a:p>
          <a:p>
            <a:pPr>
              <a:buNone/>
            </a:pPr>
            <a:r>
              <a:rPr lang="vi-VN" b="1" dirty="0"/>
              <a:t>			…</a:t>
            </a:r>
            <a:endParaRPr lang="vi-VN" dirty="0" smtClean="0"/>
          </a:p>
          <a:p>
            <a:pPr>
              <a:buNone/>
            </a:pPr>
            <a:r>
              <a:rPr lang="vi-VN" b="1" dirty="0"/>
              <a:t>			</a:t>
            </a:r>
            <a:r>
              <a:rPr lang="vi-VN" b="1" i="1" dirty="0"/>
              <a:t>coloanan</a:t>
            </a:r>
            <a:r>
              <a:rPr lang="vi-VN" b="1" dirty="0"/>
              <a:t> </a:t>
            </a:r>
            <a:r>
              <a:rPr lang="en-US" b="1" dirty="0" smtClean="0"/>
              <a:t>	</a:t>
            </a:r>
            <a:r>
              <a:rPr lang="vi-VN" b="1" i="1" dirty="0" smtClean="0"/>
              <a:t>tipn</a:t>
            </a:r>
            <a:r>
              <a:rPr lang="en-US" b="1" i="1" dirty="0" smtClean="0"/>
              <a:t> </a:t>
            </a:r>
            <a:r>
              <a:rPr lang="vi-VN" b="1" i="1" dirty="0" smtClean="0"/>
              <a:t> </a:t>
            </a:r>
            <a:r>
              <a:rPr lang="en-US" dirty="0" smtClean="0"/>
              <a:t>[DEFAULT </a:t>
            </a:r>
            <a:r>
              <a:rPr lang="en-US" dirty="0" err="1" smtClean="0"/>
              <a:t>expresien</a:t>
            </a:r>
            <a:r>
              <a:rPr lang="en-US" dirty="0" smtClean="0"/>
              <a:t>]</a:t>
            </a:r>
            <a:r>
              <a:rPr lang="vi-VN" b="1" dirty="0" smtClean="0"/>
              <a:t>,</a:t>
            </a:r>
            <a:r>
              <a:rPr lang="vi-VN" b="1" dirty="0" smtClean="0"/>
              <a:t>)</a:t>
            </a:r>
            <a:endParaRPr lang="vi-VN" dirty="0" smtClean="0"/>
          </a:p>
          <a:p>
            <a:r>
              <a:rPr lang="en-US" dirty="0" smtClean="0"/>
              <a:t>-</a:t>
            </a:r>
            <a:r>
              <a:rPr lang="vi-VN" dirty="0" smtClean="0"/>
              <a:t> </a:t>
            </a:r>
            <a:r>
              <a:rPr lang="vi-VN" b="1" i="1" dirty="0"/>
              <a:t>numetabel</a:t>
            </a:r>
            <a:r>
              <a:rPr lang="vi-VN" dirty="0"/>
              <a:t> este numele atribuit tabelului nou creat. </a:t>
            </a:r>
            <a:endParaRPr lang="vi-VN" dirty="0" smtClean="0"/>
          </a:p>
          <a:p>
            <a:r>
              <a:rPr lang="vi-VN" dirty="0"/>
              <a:t>- </a:t>
            </a:r>
            <a:r>
              <a:rPr lang="vi-VN" b="1" i="1" dirty="0"/>
              <a:t>coloana1, coloana2, …, coloanan </a:t>
            </a:r>
            <a:r>
              <a:rPr lang="vi-VN" dirty="0"/>
              <a:t>sunt numele coloanelor din tabela nou </a:t>
            </a:r>
            <a:r>
              <a:rPr lang="vi-VN" dirty="0" smtClean="0"/>
              <a:t>creată</a:t>
            </a:r>
            <a:endParaRPr lang="en-US" dirty="0" smtClean="0"/>
          </a:p>
          <a:p>
            <a:pPr>
              <a:buNone/>
            </a:pPr>
            <a:r>
              <a:rPr lang="en-US" dirty="0" err="1" smtClean="0">
                <a:solidFill>
                  <a:srgbClr val="C00000"/>
                </a:solidFill>
              </a:rPr>
              <a:t>Observatii</a:t>
            </a:r>
            <a:endParaRPr lang="en-US" dirty="0" smtClean="0">
              <a:solidFill>
                <a:srgbClr val="C00000"/>
              </a:solidFill>
            </a:endParaRPr>
          </a:p>
          <a:p>
            <a:pPr>
              <a:buNone/>
            </a:pPr>
            <a:r>
              <a:rPr lang="en-US" dirty="0" smtClean="0">
                <a:solidFill>
                  <a:srgbClr val="C00000"/>
                </a:solidFill>
              </a:rPr>
              <a:t>- </a:t>
            </a:r>
            <a:r>
              <a:rPr lang="en-US" dirty="0" err="1" smtClean="0">
                <a:solidFill>
                  <a:srgbClr val="C00000"/>
                </a:solidFill>
              </a:rPr>
              <a:t>atat</a:t>
            </a:r>
            <a:r>
              <a:rPr lang="en-US" dirty="0" smtClean="0">
                <a:solidFill>
                  <a:srgbClr val="C00000"/>
                </a:solidFill>
              </a:rPr>
              <a:t> </a:t>
            </a:r>
            <a:r>
              <a:rPr lang="en-US" dirty="0" err="1" smtClean="0">
                <a:solidFill>
                  <a:srgbClr val="C00000"/>
                </a:solidFill>
              </a:rPr>
              <a:t>numetabel</a:t>
            </a:r>
            <a:r>
              <a:rPr lang="en-US" dirty="0" smtClean="0">
                <a:solidFill>
                  <a:srgbClr val="C00000"/>
                </a:solidFill>
              </a:rPr>
              <a:t> cat </a:t>
            </a:r>
            <a:r>
              <a:rPr lang="en-US" dirty="0" err="1" smtClean="0">
                <a:solidFill>
                  <a:srgbClr val="C00000"/>
                </a:solidFill>
              </a:rPr>
              <a:t>si</a:t>
            </a:r>
            <a:r>
              <a:rPr lang="en-US" dirty="0" smtClean="0">
                <a:solidFill>
                  <a:srgbClr val="C00000"/>
                </a:solidFill>
              </a:rPr>
              <a:t> </a:t>
            </a:r>
            <a:r>
              <a:rPr lang="en-US" dirty="0" err="1" smtClean="0">
                <a:solidFill>
                  <a:srgbClr val="C00000"/>
                </a:solidFill>
              </a:rPr>
              <a:t>cel</a:t>
            </a:r>
            <a:r>
              <a:rPr lang="en-US" dirty="0" smtClean="0">
                <a:solidFill>
                  <a:srgbClr val="C00000"/>
                </a:solidFill>
              </a:rPr>
              <a:t> al </a:t>
            </a:r>
            <a:r>
              <a:rPr lang="en-US" dirty="0" err="1" smtClean="0">
                <a:solidFill>
                  <a:srgbClr val="C00000"/>
                </a:solidFill>
              </a:rPr>
              <a:t>coloanelor</a:t>
            </a:r>
            <a:r>
              <a:rPr lang="en-US" dirty="0" smtClean="0">
                <a:solidFill>
                  <a:srgbClr val="C00000"/>
                </a:solidFill>
              </a:rPr>
              <a:t>  </a:t>
            </a:r>
            <a:r>
              <a:rPr lang="en-US" dirty="0" err="1" smtClean="0">
                <a:solidFill>
                  <a:srgbClr val="C00000"/>
                </a:solidFill>
              </a:rPr>
              <a:t>trebuie</a:t>
            </a:r>
            <a:r>
              <a:rPr lang="en-US" dirty="0" smtClean="0">
                <a:solidFill>
                  <a:srgbClr val="C00000"/>
                </a:solidFill>
              </a:rPr>
              <a:t> </a:t>
            </a:r>
            <a:r>
              <a:rPr lang="en-US" dirty="0" err="1" smtClean="0">
                <a:solidFill>
                  <a:srgbClr val="C00000"/>
                </a:solidFill>
              </a:rPr>
              <a:t>sa</a:t>
            </a:r>
            <a:r>
              <a:rPr lang="en-US" dirty="0" smtClean="0">
                <a:solidFill>
                  <a:srgbClr val="C00000"/>
                </a:solidFill>
              </a:rPr>
              <a:t> :</a:t>
            </a:r>
          </a:p>
          <a:p>
            <a:pPr lvl="1">
              <a:buFont typeface="Wingdings" pitchFamily="2" charset="2"/>
              <a:buChar char="Ø"/>
            </a:pPr>
            <a:r>
              <a:rPr lang="en-US" dirty="0" err="1" smtClean="0">
                <a:solidFill>
                  <a:srgbClr val="C00000"/>
                </a:solidFill>
              </a:rPr>
              <a:t>inceapa</a:t>
            </a:r>
            <a:r>
              <a:rPr lang="en-US" dirty="0" smtClean="0">
                <a:solidFill>
                  <a:srgbClr val="C00000"/>
                </a:solidFill>
              </a:rPr>
              <a:t> cu o </a:t>
            </a:r>
            <a:r>
              <a:rPr lang="en-US" dirty="0" err="1" smtClean="0">
                <a:solidFill>
                  <a:srgbClr val="C00000"/>
                </a:solidFill>
              </a:rPr>
              <a:t>litera</a:t>
            </a:r>
            <a:r>
              <a:rPr lang="en-US" dirty="0" smtClean="0">
                <a:solidFill>
                  <a:srgbClr val="C00000"/>
                </a:solidFill>
              </a:rPr>
              <a:t>, </a:t>
            </a:r>
          </a:p>
          <a:p>
            <a:pPr lvl="1">
              <a:buFont typeface="Wingdings" pitchFamily="2" charset="2"/>
              <a:buChar char="Ø"/>
            </a:pPr>
            <a:r>
              <a:rPr lang="en-US" dirty="0" err="1" smtClean="0">
                <a:solidFill>
                  <a:srgbClr val="C00000"/>
                </a:solidFill>
              </a:rPr>
              <a:t>Trebuie</a:t>
            </a:r>
            <a:r>
              <a:rPr lang="en-US" dirty="0" smtClean="0">
                <a:solidFill>
                  <a:srgbClr val="C00000"/>
                </a:solidFill>
              </a:rPr>
              <a:t> </a:t>
            </a:r>
            <a:r>
              <a:rPr lang="en-US" dirty="0" err="1" smtClean="0">
                <a:solidFill>
                  <a:srgbClr val="C00000"/>
                </a:solidFill>
              </a:rPr>
              <a:t>sa</a:t>
            </a:r>
            <a:r>
              <a:rPr lang="en-US" dirty="0" smtClean="0">
                <a:solidFill>
                  <a:srgbClr val="C00000"/>
                </a:solidFill>
              </a:rPr>
              <a:t> </a:t>
            </a:r>
            <a:r>
              <a:rPr lang="en-US" dirty="0" err="1" smtClean="0">
                <a:solidFill>
                  <a:srgbClr val="C00000"/>
                </a:solidFill>
              </a:rPr>
              <a:t>contina</a:t>
            </a:r>
            <a:r>
              <a:rPr lang="en-US" dirty="0" smtClean="0">
                <a:solidFill>
                  <a:srgbClr val="C00000"/>
                </a:solidFill>
              </a:rPr>
              <a:t> 1-30 </a:t>
            </a:r>
            <a:r>
              <a:rPr lang="en-US" dirty="0" err="1" smtClean="0">
                <a:solidFill>
                  <a:srgbClr val="C00000"/>
                </a:solidFill>
              </a:rPr>
              <a:t>caractere</a:t>
            </a:r>
            <a:endParaRPr lang="en-US" dirty="0" smtClean="0">
              <a:solidFill>
                <a:srgbClr val="C00000"/>
              </a:solidFill>
            </a:endParaRPr>
          </a:p>
          <a:p>
            <a:pPr lvl="1">
              <a:buFont typeface="Wingdings" pitchFamily="2" charset="2"/>
              <a:buChar char="Ø"/>
            </a:pPr>
            <a:r>
              <a:rPr lang="en-US" dirty="0" err="1" smtClean="0">
                <a:solidFill>
                  <a:srgbClr val="C00000"/>
                </a:solidFill>
              </a:rPr>
              <a:t>Poate</a:t>
            </a:r>
            <a:r>
              <a:rPr lang="en-US" dirty="0" smtClean="0">
                <a:solidFill>
                  <a:srgbClr val="C00000"/>
                </a:solidFill>
              </a:rPr>
              <a:t> </a:t>
            </a:r>
            <a:r>
              <a:rPr lang="en-US" dirty="0" err="1" smtClean="0">
                <a:solidFill>
                  <a:srgbClr val="C00000"/>
                </a:solidFill>
              </a:rPr>
              <a:t>contine</a:t>
            </a:r>
            <a:r>
              <a:rPr lang="en-US" dirty="0" smtClean="0">
                <a:solidFill>
                  <a:srgbClr val="C00000"/>
                </a:solidFill>
              </a:rPr>
              <a:t> </a:t>
            </a:r>
            <a:r>
              <a:rPr lang="en-US" dirty="0" err="1" smtClean="0">
                <a:solidFill>
                  <a:srgbClr val="C00000"/>
                </a:solidFill>
              </a:rPr>
              <a:t>doar</a:t>
            </a:r>
            <a:r>
              <a:rPr lang="en-US" dirty="0" smtClean="0">
                <a:solidFill>
                  <a:srgbClr val="C00000"/>
                </a:solidFill>
              </a:rPr>
              <a:t> </a:t>
            </a:r>
            <a:r>
              <a:rPr lang="en-US" dirty="0">
                <a:solidFill>
                  <a:srgbClr val="C00000"/>
                </a:solidFill>
              </a:rPr>
              <a:t>A -Z, a -z, 0 -9, _ (underscore), $, </a:t>
            </a:r>
            <a:r>
              <a:rPr lang="en-US" dirty="0" err="1" smtClean="0">
                <a:solidFill>
                  <a:srgbClr val="C00000"/>
                </a:solidFill>
              </a:rPr>
              <a:t>si</a:t>
            </a:r>
            <a:r>
              <a:rPr lang="en-US" dirty="0" smtClean="0">
                <a:solidFill>
                  <a:srgbClr val="C00000"/>
                </a:solidFill>
              </a:rPr>
              <a:t> #</a:t>
            </a:r>
          </a:p>
          <a:p>
            <a:pPr lvl="1">
              <a:buFont typeface="Wingdings" pitchFamily="2" charset="2"/>
              <a:buChar char="Ø"/>
            </a:pPr>
            <a:r>
              <a:rPr lang="en-US" dirty="0" smtClean="0">
                <a:solidFill>
                  <a:srgbClr val="C00000"/>
                </a:solidFill>
              </a:rPr>
              <a:t>Fie </a:t>
            </a:r>
            <a:r>
              <a:rPr lang="en-US" dirty="0" err="1" smtClean="0">
                <a:solidFill>
                  <a:srgbClr val="C00000"/>
                </a:solidFill>
              </a:rPr>
              <a:t>unic</a:t>
            </a:r>
            <a:r>
              <a:rPr lang="en-US" dirty="0" smtClean="0">
                <a:solidFill>
                  <a:srgbClr val="C00000"/>
                </a:solidFill>
              </a:rPr>
              <a:t> </a:t>
            </a:r>
            <a:r>
              <a:rPr lang="en-US" dirty="0" err="1" smtClean="0">
                <a:solidFill>
                  <a:srgbClr val="C00000"/>
                </a:solidFill>
              </a:rPr>
              <a:t>pentru</a:t>
            </a:r>
            <a:r>
              <a:rPr lang="en-US" dirty="0" smtClean="0">
                <a:solidFill>
                  <a:srgbClr val="C00000"/>
                </a:solidFill>
              </a:rPr>
              <a:t> </a:t>
            </a:r>
            <a:r>
              <a:rPr lang="en-US" dirty="0" err="1" smtClean="0">
                <a:solidFill>
                  <a:srgbClr val="C00000"/>
                </a:solidFill>
              </a:rPr>
              <a:t>utilizator</a:t>
            </a:r>
            <a:endParaRPr lang="en-US" dirty="0" smtClean="0">
              <a:solidFill>
                <a:srgbClr val="C00000"/>
              </a:solidFill>
            </a:endParaRPr>
          </a:p>
          <a:p>
            <a:pPr lvl="1">
              <a:buFont typeface="Wingdings" pitchFamily="2" charset="2"/>
              <a:buChar char="Ø"/>
            </a:pPr>
            <a:r>
              <a:rPr lang="en-US" dirty="0" smtClean="0">
                <a:solidFill>
                  <a:srgbClr val="C00000"/>
                </a:solidFill>
              </a:rPr>
              <a:t>Nu fie </a:t>
            </a:r>
            <a:r>
              <a:rPr lang="en-US" dirty="0" err="1" smtClean="0">
                <a:solidFill>
                  <a:srgbClr val="C00000"/>
                </a:solidFill>
              </a:rPr>
              <a:t>cuvant</a:t>
            </a:r>
            <a:r>
              <a:rPr lang="en-US" dirty="0" smtClean="0">
                <a:solidFill>
                  <a:srgbClr val="C00000"/>
                </a:solidFill>
              </a:rPr>
              <a:t> </a:t>
            </a:r>
            <a:r>
              <a:rPr lang="en-US" dirty="0" err="1" smtClean="0">
                <a:solidFill>
                  <a:srgbClr val="C00000"/>
                </a:solidFill>
              </a:rPr>
              <a:t>rezervat</a:t>
            </a:r>
            <a:r>
              <a:rPr lang="en-US" dirty="0" smtClean="0">
                <a:solidFill>
                  <a:srgbClr val="C00000"/>
                </a:solidFill>
              </a:rPr>
              <a:t> Oracle</a:t>
            </a:r>
            <a:endParaRPr lang="en-US" dirty="0">
              <a:solidFill>
                <a:srgbClr val="C00000"/>
              </a:solidFill>
            </a:endParaRPr>
          </a:p>
          <a:p>
            <a:pPr lvl="1">
              <a:buFont typeface="Wingdings" pitchFamily="2" charset="2"/>
              <a:buChar char="Ø"/>
            </a:pPr>
            <a:endParaRPr lang="vi-VN" dirty="0" smtClean="0"/>
          </a:p>
          <a:p>
            <a:r>
              <a:rPr lang="vi-VN" dirty="0"/>
              <a:t>- </a:t>
            </a:r>
            <a:r>
              <a:rPr lang="vi-VN" b="1" i="1" dirty="0"/>
              <a:t>tip1, tip2, …, tipn </a:t>
            </a:r>
            <a:r>
              <a:rPr lang="vi-VN" dirty="0"/>
              <a:t>reprezintă tipul datelor ce vor fi reţinute în coloanele tabelei nou create şi dimensiunea (dacă este cazul). </a:t>
            </a:r>
            <a:endParaRPr lang="en-US" dirty="0" smtClean="0"/>
          </a:p>
          <a:p>
            <a:r>
              <a:rPr lang="en-US" dirty="0" smtClean="0"/>
              <a:t>-</a:t>
            </a:r>
            <a:r>
              <a:rPr lang="en-US" b="1" dirty="0" smtClean="0"/>
              <a:t>DEFAULT </a:t>
            </a:r>
            <a:r>
              <a:rPr lang="en-US" b="1" dirty="0" err="1" smtClean="0"/>
              <a:t>expresie</a:t>
            </a:r>
            <a:r>
              <a:rPr lang="en-US" b="1" dirty="0" smtClean="0"/>
              <a:t> </a:t>
            </a:r>
            <a:r>
              <a:rPr lang="en-US" dirty="0" err="1" smtClean="0"/>
              <a:t>este</a:t>
            </a:r>
            <a:r>
              <a:rPr lang="en-US" dirty="0" smtClean="0"/>
              <a:t> </a:t>
            </a:r>
            <a:r>
              <a:rPr lang="en-US" dirty="0" err="1" smtClean="0"/>
              <a:t>utilizat</a:t>
            </a:r>
            <a:r>
              <a:rPr lang="en-US" dirty="0" smtClean="0"/>
              <a:t> </a:t>
            </a:r>
            <a:r>
              <a:rPr lang="en-US" dirty="0" err="1" smtClean="0"/>
              <a:t>pentru</a:t>
            </a:r>
            <a:r>
              <a:rPr lang="en-US" dirty="0" smtClean="0"/>
              <a:t> a </a:t>
            </a:r>
            <a:r>
              <a:rPr lang="en-US" dirty="0" err="1" smtClean="0"/>
              <a:t>specifica</a:t>
            </a:r>
            <a:r>
              <a:rPr lang="en-US" dirty="0" smtClean="0"/>
              <a:t> o </a:t>
            </a:r>
            <a:r>
              <a:rPr lang="en-US" dirty="0" err="1" smtClean="0"/>
              <a:t>valoare</a:t>
            </a:r>
            <a:r>
              <a:rPr lang="en-US" dirty="0" smtClean="0"/>
              <a:t> </a:t>
            </a:r>
            <a:r>
              <a:rPr lang="en-US" dirty="0" err="1" smtClean="0"/>
              <a:t>implicita</a:t>
            </a:r>
            <a:r>
              <a:rPr lang="en-US" dirty="0" smtClean="0"/>
              <a:t> </a:t>
            </a:r>
            <a:r>
              <a:rPr lang="en-US" dirty="0" err="1" smtClean="0"/>
              <a:t>pentru</a:t>
            </a:r>
            <a:r>
              <a:rPr lang="en-US" dirty="0" smtClean="0"/>
              <a:t> o </a:t>
            </a:r>
            <a:r>
              <a:rPr lang="en-US" dirty="0" err="1" smtClean="0"/>
              <a:t>coloana</a:t>
            </a:r>
            <a:r>
              <a:rPr lang="en-US" dirty="0" smtClean="0"/>
              <a:t>  a </a:t>
            </a:r>
            <a:r>
              <a:rPr lang="en-US" dirty="0" err="1" smtClean="0"/>
              <a:t>tabelei</a:t>
            </a:r>
            <a:endParaRPr lang="en-US" dirty="0" smtClean="0"/>
          </a:p>
          <a:p>
            <a:endParaRPr lang="vi-VN" dirty="0" smtClean="0"/>
          </a:p>
          <a:p>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u 1"/>
          <p:cNvSpPr>
            <a:spLocks noGrp="1"/>
          </p:cNvSpPr>
          <p:nvPr>
            <p:ph type="title"/>
          </p:nvPr>
        </p:nvSpPr>
        <p:spPr/>
        <p:txBody>
          <a:bodyPr/>
          <a:lstStyle/>
          <a:p>
            <a:r>
              <a:rPr lang="en-US" dirty="0" err="1" smtClean="0"/>
              <a:t>exemple</a:t>
            </a:r>
            <a:endParaRPr lang="en-US" dirty="0"/>
          </a:p>
        </p:txBody>
      </p:sp>
      <p:sp>
        <p:nvSpPr>
          <p:cNvPr id="3" name="Substituent conținut 2"/>
          <p:cNvSpPr>
            <a:spLocks noGrp="1"/>
          </p:cNvSpPr>
          <p:nvPr>
            <p:ph idx="1"/>
          </p:nvPr>
        </p:nvSpPr>
        <p:spPr/>
        <p:txBody>
          <a:bodyPr/>
          <a:lstStyle/>
          <a:p>
            <a:r>
              <a:rPr lang="en-US" dirty="0" smtClean="0"/>
              <a:t>CREATE TABLE </a:t>
            </a:r>
            <a:r>
              <a:rPr lang="en-US" dirty="0" err="1" smtClean="0"/>
              <a:t>cd_collection</a:t>
            </a:r>
            <a:endParaRPr lang="en-US" dirty="0" smtClean="0"/>
          </a:p>
          <a:p>
            <a:pPr>
              <a:buNone/>
            </a:pPr>
            <a:r>
              <a:rPr lang="en-US" dirty="0" smtClean="0"/>
              <a:t>(</a:t>
            </a:r>
            <a:r>
              <a:rPr lang="en-US" dirty="0" err="1" smtClean="0"/>
              <a:t>cd_number</a:t>
            </a:r>
            <a:r>
              <a:rPr lang="en-US" dirty="0" smtClean="0"/>
              <a:t> NUMBER(2),</a:t>
            </a:r>
          </a:p>
          <a:p>
            <a:pPr>
              <a:buNone/>
            </a:pPr>
            <a:r>
              <a:rPr lang="en-US" dirty="0" smtClean="0"/>
              <a:t>title VARCHAR2(14),</a:t>
            </a:r>
          </a:p>
          <a:p>
            <a:pPr>
              <a:buNone/>
            </a:pPr>
            <a:r>
              <a:rPr lang="en-US" dirty="0" smtClean="0"/>
              <a:t>artist VARCHAR2(13),</a:t>
            </a:r>
          </a:p>
          <a:p>
            <a:pPr>
              <a:buNone/>
            </a:pPr>
            <a:r>
              <a:rPr lang="en-US" dirty="0" err="1" smtClean="0"/>
              <a:t>purchase_date</a:t>
            </a:r>
            <a:r>
              <a:rPr lang="en-US" dirty="0" smtClean="0"/>
              <a:t> DATE DEFAULT SYSDATE</a:t>
            </a:r>
            <a:r>
              <a:rPr lang="en-US" dirty="0" smtClean="0"/>
              <a:t>);</a:t>
            </a:r>
          </a:p>
          <a:p>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u 1"/>
          <p:cNvSpPr>
            <a:spLocks noGrp="1"/>
          </p:cNvSpPr>
          <p:nvPr>
            <p:ph type="title"/>
          </p:nvPr>
        </p:nvSpPr>
        <p:spPr>
          <a:xfrm>
            <a:off x="401782" y="473179"/>
            <a:ext cx="7686700" cy="724648"/>
          </a:xfrm>
        </p:spPr>
        <p:txBody>
          <a:bodyPr>
            <a:normAutofit fontScale="90000"/>
          </a:bodyPr>
          <a:lstStyle/>
          <a:p>
            <a:r>
              <a:rPr lang="en-US" dirty="0" err="1" smtClean="0"/>
              <a:t>Tipuri</a:t>
            </a:r>
            <a:r>
              <a:rPr lang="en-US" dirty="0" smtClean="0"/>
              <a:t> de date </a:t>
            </a:r>
            <a:r>
              <a:rPr lang="en-US" dirty="0" err="1" smtClean="0"/>
              <a:t>uzuale</a:t>
            </a:r>
            <a:endParaRPr lang="en-US" dirty="0"/>
          </a:p>
        </p:txBody>
      </p:sp>
      <p:sp>
        <p:nvSpPr>
          <p:cNvPr id="3" name="Substituent conținut 2"/>
          <p:cNvSpPr>
            <a:spLocks noGrp="1"/>
          </p:cNvSpPr>
          <p:nvPr>
            <p:ph idx="1"/>
          </p:nvPr>
        </p:nvSpPr>
        <p:spPr>
          <a:xfrm>
            <a:off x="0" y="1071546"/>
            <a:ext cx="8858312" cy="5572164"/>
          </a:xfrm>
        </p:spPr>
        <p:txBody>
          <a:bodyPr>
            <a:noAutofit/>
          </a:bodyPr>
          <a:lstStyle/>
          <a:p>
            <a:pPr>
              <a:buNone/>
            </a:pPr>
            <a:r>
              <a:rPr lang="en-US" sz="1600" dirty="0" smtClean="0"/>
              <a:t>1.	</a:t>
            </a:r>
            <a:r>
              <a:rPr lang="en-US" sz="1600" b="1" dirty="0" err="1" smtClean="0">
                <a:solidFill>
                  <a:srgbClr val="C00000"/>
                </a:solidFill>
              </a:rPr>
              <a:t>caractere</a:t>
            </a:r>
            <a:r>
              <a:rPr lang="en-US" sz="1600" dirty="0" smtClean="0"/>
              <a:t>: </a:t>
            </a:r>
            <a:r>
              <a:rPr lang="en-US" sz="1600" b="1" dirty="0" smtClean="0"/>
              <a:t>CHAR</a:t>
            </a:r>
            <a:r>
              <a:rPr lang="en-US" sz="1600" dirty="0" smtClean="0"/>
              <a:t> </a:t>
            </a:r>
            <a:r>
              <a:rPr lang="en-US" sz="1600" dirty="0" smtClean="0"/>
              <a:t>(</a:t>
            </a:r>
            <a:r>
              <a:rPr lang="en-US" sz="1600" dirty="0" err="1" smtClean="0"/>
              <a:t>dimensiune</a:t>
            </a:r>
            <a:r>
              <a:rPr lang="en-US" sz="1600" dirty="0" smtClean="0"/>
              <a:t> </a:t>
            </a:r>
            <a:r>
              <a:rPr lang="en-US" sz="1600" dirty="0" err="1" smtClean="0"/>
              <a:t>fixa</a:t>
            </a:r>
            <a:r>
              <a:rPr lang="en-US" sz="1600" dirty="0" smtClean="0"/>
              <a:t>, maxim </a:t>
            </a:r>
            <a:r>
              <a:rPr lang="en-US" sz="1600" dirty="0" smtClean="0"/>
              <a:t>2000 </a:t>
            </a:r>
            <a:r>
              <a:rPr lang="en-US" sz="1600" dirty="0" smtClean="0"/>
              <a:t>); </a:t>
            </a:r>
            <a:r>
              <a:rPr lang="en-US" sz="1600" b="1" dirty="0" smtClean="0"/>
              <a:t>VARCHAR2</a:t>
            </a:r>
            <a:r>
              <a:rPr lang="en-US" sz="1600" dirty="0" smtClean="0"/>
              <a:t> </a:t>
            </a:r>
            <a:r>
              <a:rPr lang="en-US" sz="1600" dirty="0" smtClean="0"/>
              <a:t>(</a:t>
            </a:r>
            <a:r>
              <a:rPr lang="en-US" sz="1600" dirty="0" err="1" smtClean="0"/>
              <a:t>dimensiune</a:t>
            </a:r>
            <a:r>
              <a:rPr lang="en-US" sz="1600" dirty="0" smtClean="0"/>
              <a:t> </a:t>
            </a:r>
            <a:r>
              <a:rPr lang="en-US" sz="1600" dirty="0" err="1" smtClean="0"/>
              <a:t>variabila</a:t>
            </a:r>
            <a:r>
              <a:rPr lang="en-US" sz="1600" dirty="0" smtClean="0"/>
              <a:t>, maxim 4000); </a:t>
            </a:r>
            <a:r>
              <a:rPr lang="en-US" sz="1600" b="1" dirty="0" smtClean="0"/>
              <a:t>CLOB</a:t>
            </a:r>
            <a:r>
              <a:rPr lang="en-US" sz="1600" dirty="0" smtClean="0"/>
              <a:t> </a:t>
            </a:r>
            <a:r>
              <a:rPr lang="en-US" sz="1600" dirty="0" smtClean="0"/>
              <a:t>(</a:t>
            </a:r>
            <a:r>
              <a:rPr lang="en-US" sz="1600" dirty="0" err="1" smtClean="0"/>
              <a:t>dimensiune</a:t>
            </a:r>
            <a:r>
              <a:rPr lang="en-US" sz="1600" dirty="0" smtClean="0"/>
              <a:t> </a:t>
            </a:r>
            <a:r>
              <a:rPr lang="en-US" sz="1600" dirty="0" err="1" smtClean="0"/>
              <a:t>variabila</a:t>
            </a:r>
            <a:r>
              <a:rPr lang="en-US" sz="1600" dirty="0" smtClean="0"/>
              <a:t>, maxim </a:t>
            </a:r>
            <a:r>
              <a:rPr lang="en-US" sz="1600" dirty="0" smtClean="0"/>
              <a:t>128 terabytes</a:t>
            </a:r>
            <a:r>
              <a:rPr lang="en-US" sz="1600" dirty="0" smtClean="0"/>
              <a:t>)</a:t>
            </a:r>
          </a:p>
          <a:p>
            <a:pPr lvl="1"/>
            <a:r>
              <a:rPr lang="en-US" sz="1400" dirty="0" err="1" smtClean="0"/>
              <a:t>Pentru</a:t>
            </a:r>
            <a:r>
              <a:rPr lang="en-US" sz="1400" dirty="0" smtClean="0"/>
              <a:t> </a:t>
            </a:r>
            <a:r>
              <a:rPr lang="en-US" sz="1400" dirty="0" err="1" smtClean="0"/>
              <a:t>economie</a:t>
            </a:r>
            <a:r>
              <a:rPr lang="en-US" sz="1400" dirty="0" smtClean="0"/>
              <a:t> de </a:t>
            </a:r>
            <a:r>
              <a:rPr lang="en-US" sz="1400" dirty="0" err="1" smtClean="0"/>
              <a:t>spatiu</a:t>
            </a:r>
            <a:r>
              <a:rPr lang="en-US" sz="1400" dirty="0" smtClean="0"/>
              <a:t> </a:t>
            </a:r>
            <a:r>
              <a:rPr lang="en-US" sz="1400" dirty="0" err="1" smtClean="0"/>
              <a:t>folositi</a:t>
            </a:r>
            <a:r>
              <a:rPr lang="en-US" sz="1400" dirty="0" smtClean="0"/>
              <a:t> varchar2 </a:t>
            </a:r>
            <a:r>
              <a:rPr lang="en-US" sz="1400" dirty="0" err="1" smtClean="0"/>
              <a:t>sau</a:t>
            </a:r>
            <a:r>
              <a:rPr lang="en-US" sz="1400" dirty="0" smtClean="0"/>
              <a:t> </a:t>
            </a:r>
            <a:r>
              <a:rPr lang="en-US" sz="1400" dirty="0" err="1" smtClean="0"/>
              <a:t>clob</a:t>
            </a:r>
            <a:r>
              <a:rPr lang="en-US" sz="1400" dirty="0" smtClean="0"/>
              <a:t> </a:t>
            </a:r>
            <a:r>
              <a:rPr lang="en-US" sz="1400" dirty="0" err="1" smtClean="0"/>
              <a:t>si</a:t>
            </a:r>
            <a:r>
              <a:rPr lang="en-US" sz="1400" dirty="0" smtClean="0"/>
              <a:t> nu char</a:t>
            </a:r>
            <a:endParaRPr lang="en-US" sz="1400" dirty="0" smtClean="0"/>
          </a:p>
          <a:p>
            <a:pPr>
              <a:buNone/>
            </a:pPr>
            <a:r>
              <a:rPr lang="en-US" sz="1600" dirty="0" smtClean="0"/>
              <a:t>2.	</a:t>
            </a:r>
            <a:r>
              <a:rPr lang="en-US" sz="1600" b="1" dirty="0" err="1" smtClean="0">
                <a:solidFill>
                  <a:srgbClr val="C00000"/>
                </a:solidFill>
              </a:rPr>
              <a:t>numere</a:t>
            </a:r>
            <a:r>
              <a:rPr lang="en-US" sz="1600" b="1" dirty="0" smtClean="0"/>
              <a:t>:</a:t>
            </a:r>
            <a:r>
              <a:rPr lang="en-US" sz="1600" dirty="0" smtClean="0"/>
              <a:t> </a:t>
            </a:r>
            <a:r>
              <a:rPr lang="en-US" sz="1600" b="1" dirty="0" smtClean="0"/>
              <a:t>NUMBER</a:t>
            </a:r>
            <a:r>
              <a:rPr lang="en-US" sz="1600" dirty="0" smtClean="0"/>
              <a:t> </a:t>
            </a:r>
            <a:r>
              <a:rPr lang="en-US" sz="1600" dirty="0" smtClean="0"/>
              <a:t>(</a:t>
            </a:r>
            <a:r>
              <a:rPr lang="en-US" sz="1600" dirty="0" err="1" smtClean="0"/>
              <a:t>dimensiune</a:t>
            </a:r>
            <a:r>
              <a:rPr lang="en-US" sz="1600" dirty="0" smtClean="0"/>
              <a:t> </a:t>
            </a:r>
            <a:r>
              <a:rPr lang="en-US" sz="1600" dirty="0" err="1" smtClean="0"/>
              <a:t>variabila</a:t>
            </a:r>
            <a:r>
              <a:rPr lang="en-US" sz="1600" dirty="0" smtClean="0"/>
              <a:t>, maxim </a:t>
            </a:r>
            <a:r>
              <a:rPr lang="en-US" sz="1600" dirty="0" smtClean="0"/>
              <a:t>38 </a:t>
            </a:r>
            <a:r>
              <a:rPr lang="en-US" sz="1600" dirty="0" err="1" smtClean="0"/>
              <a:t>cifre</a:t>
            </a:r>
            <a:r>
              <a:rPr lang="en-US" sz="1600" dirty="0" smtClean="0"/>
              <a:t>)</a:t>
            </a:r>
          </a:p>
          <a:p>
            <a:pPr lvl="1"/>
            <a:r>
              <a:rPr lang="en-US" sz="1400" dirty="0" smtClean="0"/>
              <a:t>Ex: NUMBER(6,2</a:t>
            </a:r>
            <a:r>
              <a:rPr lang="en-US" sz="1400" dirty="0" smtClean="0"/>
              <a:t>) </a:t>
            </a:r>
            <a:r>
              <a:rPr lang="en-US" sz="1400" dirty="0" err="1" smtClean="0"/>
              <a:t>memoreaza</a:t>
            </a:r>
            <a:r>
              <a:rPr lang="en-US" sz="1400" dirty="0" smtClean="0"/>
              <a:t> </a:t>
            </a:r>
            <a:r>
              <a:rPr lang="en-US" sz="1400" dirty="0" err="1" smtClean="0"/>
              <a:t>numere</a:t>
            </a:r>
            <a:r>
              <a:rPr lang="en-US" sz="1400" dirty="0" smtClean="0"/>
              <a:t> din [-9999.99,+9999.99].</a:t>
            </a:r>
            <a:endParaRPr lang="en-US" sz="1400" dirty="0" smtClean="0"/>
          </a:p>
          <a:p>
            <a:pPr>
              <a:buNone/>
            </a:pPr>
            <a:r>
              <a:rPr lang="en-US" sz="1600" dirty="0" smtClean="0"/>
              <a:t>3.	</a:t>
            </a:r>
            <a:r>
              <a:rPr lang="en-US" sz="1600" b="1" dirty="0" smtClean="0">
                <a:solidFill>
                  <a:srgbClr val="C00000"/>
                </a:solidFill>
              </a:rPr>
              <a:t>data </a:t>
            </a:r>
            <a:r>
              <a:rPr lang="en-US" sz="1600" b="1" dirty="0" err="1" smtClean="0">
                <a:solidFill>
                  <a:srgbClr val="C00000"/>
                </a:solidFill>
              </a:rPr>
              <a:t>si</a:t>
            </a:r>
            <a:r>
              <a:rPr lang="en-US" sz="1600" b="1" dirty="0" smtClean="0">
                <a:solidFill>
                  <a:srgbClr val="C00000"/>
                </a:solidFill>
              </a:rPr>
              <a:t> </a:t>
            </a:r>
            <a:r>
              <a:rPr lang="en-US" sz="1600" b="1" dirty="0" err="1" smtClean="0">
                <a:solidFill>
                  <a:srgbClr val="C00000"/>
                </a:solidFill>
              </a:rPr>
              <a:t>timp</a:t>
            </a:r>
            <a:r>
              <a:rPr lang="en-US" sz="1600" dirty="0" smtClean="0"/>
              <a:t>: </a:t>
            </a:r>
            <a:r>
              <a:rPr lang="en-US" sz="1600" b="1" dirty="0" smtClean="0"/>
              <a:t>DATE</a:t>
            </a:r>
            <a:r>
              <a:rPr lang="en-US" sz="1600" dirty="0" smtClean="0"/>
              <a:t>, </a:t>
            </a:r>
            <a:r>
              <a:rPr lang="en-US" sz="1600" b="1" dirty="0" smtClean="0"/>
              <a:t>TIMESTAMP</a:t>
            </a:r>
            <a:r>
              <a:rPr lang="en-US" sz="1600" dirty="0" smtClean="0"/>
              <a:t> …., </a:t>
            </a:r>
            <a:r>
              <a:rPr lang="en-US" sz="1600" b="1" dirty="0" smtClean="0"/>
              <a:t>INTERVAL</a:t>
            </a:r>
          </a:p>
          <a:p>
            <a:pPr lvl="1"/>
            <a:r>
              <a:rPr lang="en-US" sz="1400" b="1" dirty="0" smtClean="0"/>
              <a:t>DATE </a:t>
            </a:r>
            <a:r>
              <a:rPr lang="en-US" sz="1400" dirty="0" smtClean="0"/>
              <a:t>include </a:t>
            </a:r>
            <a:r>
              <a:rPr lang="en-US" sz="1400" dirty="0" err="1" smtClean="0"/>
              <a:t>ziua</a:t>
            </a:r>
            <a:r>
              <a:rPr lang="en-US" sz="1400" dirty="0" smtClean="0"/>
              <a:t>, </a:t>
            </a:r>
            <a:r>
              <a:rPr lang="en-US" sz="1400" dirty="0" err="1" smtClean="0"/>
              <a:t>luna</a:t>
            </a:r>
            <a:r>
              <a:rPr lang="en-US" sz="1400" dirty="0" smtClean="0"/>
              <a:t>, </a:t>
            </a:r>
            <a:r>
              <a:rPr lang="en-US" sz="1400" dirty="0" err="1" smtClean="0"/>
              <a:t>anul</a:t>
            </a:r>
            <a:r>
              <a:rPr lang="en-US" sz="1400" dirty="0" smtClean="0"/>
              <a:t> </a:t>
            </a:r>
            <a:r>
              <a:rPr lang="en-US" sz="1400" dirty="0" err="1" smtClean="0"/>
              <a:t>dar</a:t>
            </a:r>
            <a:r>
              <a:rPr lang="en-US" sz="1400" dirty="0" smtClean="0"/>
              <a:t> </a:t>
            </a:r>
            <a:r>
              <a:rPr lang="en-US" sz="1400" dirty="0" err="1" smtClean="0"/>
              <a:t>si</a:t>
            </a:r>
            <a:r>
              <a:rPr lang="en-US" sz="1400" dirty="0" smtClean="0"/>
              <a:t> </a:t>
            </a:r>
            <a:r>
              <a:rPr lang="en-US" sz="1400" dirty="0" err="1" smtClean="0"/>
              <a:t>ora</a:t>
            </a:r>
            <a:r>
              <a:rPr lang="en-US" sz="1400" dirty="0" smtClean="0"/>
              <a:t>, </a:t>
            </a:r>
            <a:r>
              <a:rPr lang="en-US" sz="1400" dirty="0" err="1" smtClean="0"/>
              <a:t>minutul</a:t>
            </a:r>
            <a:r>
              <a:rPr lang="en-US" sz="1400" dirty="0" smtClean="0"/>
              <a:t> </a:t>
            </a:r>
            <a:r>
              <a:rPr lang="en-US" sz="1400" dirty="0" err="1" smtClean="0"/>
              <a:t>si</a:t>
            </a:r>
            <a:r>
              <a:rPr lang="en-US" sz="1400" dirty="0" smtClean="0"/>
              <a:t> </a:t>
            </a:r>
            <a:r>
              <a:rPr lang="en-US" sz="1400" dirty="0" err="1" smtClean="0"/>
              <a:t>secunda</a:t>
            </a:r>
            <a:endParaRPr lang="en-US" sz="1400" dirty="0" smtClean="0"/>
          </a:p>
          <a:p>
            <a:pPr lvl="1"/>
            <a:r>
              <a:rPr lang="en-US" sz="1400" b="1" dirty="0" smtClean="0"/>
              <a:t>TIMESTAMP </a:t>
            </a:r>
            <a:r>
              <a:rPr lang="en-US" sz="1400" dirty="0" smtClean="0"/>
              <a:t>include </a:t>
            </a:r>
            <a:r>
              <a:rPr lang="en-US" sz="1400" dirty="0" err="1" smtClean="0"/>
              <a:t>ziua</a:t>
            </a:r>
            <a:r>
              <a:rPr lang="en-US" sz="1400" dirty="0" smtClean="0"/>
              <a:t>, </a:t>
            </a:r>
            <a:r>
              <a:rPr lang="en-US" sz="1400" dirty="0" err="1" smtClean="0"/>
              <a:t>luna</a:t>
            </a:r>
            <a:r>
              <a:rPr lang="en-US" sz="1400" dirty="0" smtClean="0"/>
              <a:t>, </a:t>
            </a:r>
            <a:r>
              <a:rPr lang="en-US" sz="1400" dirty="0" err="1" smtClean="0"/>
              <a:t>anul</a:t>
            </a:r>
            <a:r>
              <a:rPr lang="en-US" sz="1400" dirty="0" smtClean="0"/>
              <a:t> </a:t>
            </a:r>
            <a:r>
              <a:rPr lang="en-US" sz="1400" dirty="0" err="1" smtClean="0"/>
              <a:t>dar</a:t>
            </a:r>
            <a:r>
              <a:rPr lang="en-US" sz="1400" dirty="0" smtClean="0"/>
              <a:t> </a:t>
            </a:r>
            <a:r>
              <a:rPr lang="en-US" sz="1400" dirty="0" err="1" smtClean="0"/>
              <a:t>si</a:t>
            </a:r>
            <a:r>
              <a:rPr lang="en-US" sz="1400" dirty="0" smtClean="0"/>
              <a:t> </a:t>
            </a:r>
            <a:r>
              <a:rPr lang="en-US" sz="1400" dirty="0" err="1" smtClean="0"/>
              <a:t>ora</a:t>
            </a:r>
            <a:r>
              <a:rPr lang="en-US" sz="1400" dirty="0" smtClean="0"/>
              <a:t>, </a:t>
            </a:r>
            <a:r>
              <a:rPr lang="en-US" sz="1400" dirty="0" err="1" smtClean="0"/>
              <a:t>minutul</a:t>
            </a:r>
            <a:r>
              <a:rPr lang="en-US" sz="1400" dirty="0" smtClean="0"/>
              <a:t> </a:t>
            </a:r>
            <a:r>
              <a:rPr lang="en-US" sz="1400" dirty="0" err="1" smtClean="0"/>
              <a:t>si</a:t>
            </a:r>
            <a:r>
              <a:rPr lang="en-US" sz="1400" dirty="0" smtClean="0"/>
              <a:t> </a:t>
            </a:r>
            <a:r>
              <a:rPr lang="en-US" sz="1400" dirty="0" err="1" smtClean="0"/>
              <a:t>secunda</a:t>
            </a:r>
            <a:r>
              <a:rPr lang="en-US" sz="1400" dirty="0" smtClean="0"/>
              <a:t> </a:t>
            </a:r>
            <a:r>
              <a:rPr lang="en-US" sz="1400" dirty="0" err="1" smtClean="0"/>
              <a:t>dar</a:t>
            </a:r>
            <a:r>
              <a:rPr lang="en-US" sz="1400" dirty="0" smtClean="0"/>
              <a:t> </a:t>
            </a:r>
            <a:r>
              <a:rPr lang="en-US" sz="1400" dirty="0" err="1" smtClean="0"/>
              <a:t>si</a:t>
            </a:r>
            <a:r>
              <a:rPr lang="en-US" sz="1400" dirty="0" smtClean="0"/>
              <a:t> </a:t>
            </a:r>
            <a:r>
              <a:rPr lang="en-US" sz="1400" dirty="0" err="1" smtClean="0"/>
              <a:t>fractiunea</a:t>
            </a:r>
            <a:r>
              <a:rPr lang="en-US" sz="1400" dirty="0" smtClean="0"/>
              <a:t> de </a:t>
            </a:r>
            <a:r>
              <a:rPr lang="en-US" sz="1400" dirty="0" err="1" smtClean="0"/>
              <a:t>secunda</a:t>
            </a:r>
            <a:endParaRPr lang="en-US" sz="1400" b="1" dirty="0" smtClean="0"/>
          </a:p>
          <a:p>
            <a:pPr lvl="2">
              <a:buFont typeface="Wingdings" pitchFamily="2" charset="2"/>
              <a:buChar char="Ø"/>
            </a:pPr>
            <a:r>
              <a:rPr lang="en-US" sz="1400" b="1" dirty="0" smtClean="0"/>
              <a:t>Ex: </a:t>
            </a:r>
            <a:r>
              <a:rPr lang="en-US" sz="1400" dirty="0" smtClean="0"/>
              <a:t>‟21-AUG-2003 17:25:30‟ </a:t>
            </a:r>
            <a:r>
              <a:rPr lang="en-US" sz="1400" dirty="0" smtClean="0"/>
              <a:t> e o </a:t>
            </a:r>
            <a:r>
              <a:rPr lang="en-US" sz="1400" dirty="0" err="1" smtClean="0"/>
              <a:t>valoare</a:t>
            </a:r>
            <a:r>
              <a:rPr lang="en-US" sz="1400" dirty="0" smtClean="0"/>
              <a:t> </a:t>
            </a:r>
            <a:r>
              <a:rPr lang="en-US" sz="1400" dirty="0" err="1" smtClean="0"/>
              <a:t>valida</a:t>
            </a:r>
            <a:r>
              <a:rPr lang="en-US" sz="1400" dirty="0" smtClean="0"/>
              <a:t> pt </a:t>
            </a:r>
            <a:r>
              <a:rPr lang="en-US" sz="1400" b="1" dirty="0" smtClean="0"/>
              <a:t>DATE</a:t>
            </a:r>
            <a:r>
              <a:rPr lang="en-US" sz="1400" dirty="0" smtClean="0"/>
              <a:t> </a:t>
            </a:r>
            <a:r>
              <a:rPr lang="en-US" sz="1400" dirty="0" err="1" smtClean="0"/>
              <a:t>dar</a:t>
            </a:r>
            <a:r>
              <a:rPr lang="en-US" sz="1400" dirty="0" smtClean="0"/>
              <a:t> </a:t>
            </a:r>
            <a:r>
              <a:rPr lang="en-US" sz="1400" dirty="0" smtClean="0"/>
              <a:t>‟21-AUG-2003 17:25:30.255‟ </a:t>
            </a:r>
            <a:r>
              <a:rPr lang="en-US" sz="1400" dirty="0" smtClean="0"/>
              <a:t>nu e o </a:t>
            </a:r>
            <a:r>
              <a:rPr lang="en-US" sz="1400" dirty="0" err="1" smtClean="0"/>
              <a:t>valoare</a:t>
            </a:r>
            <a:r>
              <a:rPr lang="en-US" sz="1400" dirty="0" smtClean="0"/>
              <a:t> </a:t>
            </a:r>
            <a:r>
              <a:rPr lang="en-US" sz="1400" dirty="0" err="1" smtClean="0"/>
              <a:t>valida</a:t>
            </a:r>
            <a:r>
              <a:rPr lang="en-US" sz="1400" dirty="0" smtClean="0"/>
              <a:t> pt </a:t>
            </a:r>
            <a:r>
              <a:rPr lang="en-US" sz="1400" b="1" dirty="0" smtClean="0"/>
              <a:t>DATE </a:t>
            </a:r>
            <a:r>
              <a:rPr lang="en-US" sz="1400" dirty="0" smtClean="0"/>
              <a:t> </a:t>
            </a:r>
            <a:r>
              <a:rPr lang="en-US" sz="1400" dirty="0" err="1" smtClean="0"/>
              <a:t>ci</a:t>
            </a:r>
            <a:r>
              <a:rPr lang="en-US" sz="1400" dirty="0" smtClean="0"/>
              <a:t> </a:t>
            </a:r>
            <a:r>
              <a:rPr lang="en-US" sz="1400" dirty="0" err="1" smtClean="0"/>
              <a:t>pentru</a:t>
            </a:r>
            <a:r>
              <a:rPr lang="en-US" sz="1400" dirty="0" smtClean="0"/>
              <a:t> </a:t>
            </a:r>
            <a:r>
              <a:rPr lang="en-US" sz="1400" b="1" dirty="0" smtClean="0"/>
              <a:t>TIMESTAMP(3)</a:t>
            </a:r>
            <a:r>
              <a:rPr lang="en-US" sz="1400" dirty="0" smtClean="0"/>
              <a:t> </a:t>
            </a:r>
          </a:p>
          <a:p>
            <a:pPr lvl="1">
              <a:buSzPct val="100000"/>
            </a:pPr>
            <a:r>
              <a:rPr lang="vi-VN" sz="1400" b="1" dirty="0" smtClean="0"/>
              <a:t>TIMESTAMP WITH [LOCAL] TIME ZONE </a:t>
            </a:r>
            <a:r>
              <a:rPr lang="vi-VN" sz="1400" dirty="0" smtClean="0"/>
              <a:t>– este similar cu </a:t>
            </a:r>
            <a:r>
              <a:rPr lang="vi-VN" sz="1400" b="1" dirty="0" smtClean="0"/>
              <a:t>TIMESTAMP</a:t>
            </a:r>
            <a:r>
              <a:rPr lang="vi-VN" sz="1400" dirty="0" smtClean="0"/>
              <a:t>, însă se va memora şi diferenţa de fus orar faţă de ora </a:t>
            </a:r>
            <a:r>
              <a:rPr lang="vi-VN" sz="1400" dirty="0" smtClean="0"/>
              <a:t>universală</a:t>
            </a:r>
            <a:endParaRPr lang="en-US" sz="1400" dirty="0" smtClean="0"/>
          </a:p>
          <a:p>
            <a:pPr lvl="2">
              <a:buFont typeface="Wingdings" pitchFamily="2" charset="2"/>
              <a:buChar char="Ø"/>
            </a:pPr>
            <a:r>
              <a:rPr lang="en-US" sz="1400" dirty="0" smtClean="0"/>
              <a:t>Ex:     </a:t>
            </a:r>
            <a:r>
              <a:rPr lang="vi-VN" sz="1400" b="1" dirty="0" smtClean="0"/>
              <a:t>create </a:t>
            </a:r>
            <a:r>
              <a:rPr lang="vi-VN" sz="1400" b="1" dirty="0" smtClean="0"/>
              <a:t>table test3 </a:t>
            </a:r>
            <a:r>
              <a:rPr lang="vi-VN" sz="1400" b="1" dirty="0" smtClean="0"/>
              <a:t>  </a:t>
            </a:r>
            <a:r>
              <a:rPr lang="vi-VN" sz="1400" b="1" dirty="0" smtClean="0"/>
              <a:t>(data1 DATE, data2 TIMESTAMP(5</a:t>
            </a:r>
            <a:r>
              <a:rPr lang="vi-VN" sz="1400" b="1" dirty="0" smtClean="0"/>
              <a:t>),</a:t>
            </a:r>
            <a:r>
              <a:rPr lang="en-US" sz="1400" b="1" dirty="0" smtClean="0"/>
              <a:t>   </a:t>
            </a:r>
            <a:r>
              <a:rPr lang="vi-VN" sz="1400" b="1" dirty="0" smtClean="0"/>
              <a:t>data3 </a:t>
            </a:r>
            <a:r>
              <a:rPr lang="vi-VN" sz="1400" b="1" dirty="0" smtClean="0"/>
              <a:t>TIMESTAMP(5) WITH TIME ZONE</a:t>
            </a:r>
            <a:r>
              <a:rPr lang="vi-VN" sz="1400" b="1" dirty="0" smtClean="0"/>
              <a:t>,  </a:t>
            </a:r>
            <a:r>
              <a:rPr lang="vi-VN" sz="1400" b="1" dirty="0" smtClean="0"/>
              <a:t>data4 TIMESTAMP(5) WITH LOCAL TIME ZONE)</a:t>
            </a:r>
            <a:endParaRPr lang="vi-VN" sz="1400" dirty="0" smtClean="0"/>
          </a:p>
          <a:p>
            <a:pPr lvl="1">
              <a:buSzPct val="100000"/>
            </a:pPr>
            <a:endParaRPr lang="en-US" sz="1400" dirty="0" smtClean="0"/>
          </a:p>
          <a:p>
            <a:pPr lvl="1">
              <a:buSzPct val="100000"/>
              <a:buNone/>
            </a:pPr>
            <a:endParaRPr lang="en-US" sz="1400" dirty="0" smtClean="0"/>
          </a:p>
          <a:p>
            <a:pPr lvl="1">
              <a:buSzPct val="100000"/>
              <a:buNone/>
            </a:pPr>
            <a:endParaRPr lang="en-US" sz="1400" dirty="0" smtClean="0"/>
          </a:p>
          <a:p>
            <a:pPr lvl="1"/>
            <a:r>
              <a:rPr lang="vi-VN" sz="1400" b="1" dirty="0" smtClean="0"/>
              <a:t>INTERVAL </a:t>
            </a:r>
            <a:r>
              <a:rPr lang="vi-VN" sz="1400" b="1" dirty="0" smtClean="0"/>
              <a:t>YEAR TO MONTH </a:t>
            </a:r>
            <a:r>
              <a:rPr lang="vi-VN" sz="1400" dirty="0" smtClean="0"/>
              <a:t>– memorează o perioadă de timp în ani şi </a:t>
            </a:r>
            <a:r>
              <a:rPr lang="vi-VN" sz="1400" dirty="0" smtClean="0"/>
              <a:t>luni.</a:t>
            </a:r>
            <a:endParaRPr lang="en-US" sz="1400" dirty="0" smtClean="0"/>
          </a:p>
          <a:p>
            <a:pPr lvl="1"/>
            <a:r>
              <a:rPr lang="vi-VN" sz="1400" b="1" dirty="0" smtClean="0"/>
              <a:t>INTERVAL </a:t>
            </a:r>
            <a:r>
              <a:rPr lang="vi-VN" sz="1400" b="1" dirty="0" smtClean="0"/>
              <a:t>DAY TO SECOND</a:t>
            </a:r>
            <a:r>
              <a:rPr lang="vi-VN" sz="1400" dirty="0" smtClean="0"/>
              <a:t> – memorează un interval de timp în zile, ore, minute şi secunde. </a:t>
            </a:r>
          </a:p>
          <a:p>
            <a:pPr>
              <a:buNone/>
            </a:pPr>
            <a:r>
              <a:rPr lang="en-US" sz="1600" dirty="0" smtClean="0"/>
              <a:t>4.	</a:t>
            </a:r>
            <a:r>
              <a:rPr lang="en-US" sz="1600" b="1" dirty="0" err="1" smtClean="0">
                <a:solidFill>
                  <a:srgbClr val="C00000"/>
                </a:solidFill>
              </a:rPr>
              <a:t>Valori</a:t>
            </a:r>
            <a:r>
              <a:rPr lang="en-US" sz="1600" b="1" dirty="0" smtClean="0">
                <a:solidFill>
                  <a:srgbClr val="C00000"/>
                </a:solidFill>
              </a:rPr>
              <a:t> </a:t>
            </a:r>
            <a:r>
              <a:rPr lang="en-US" sz="1600" b="1" dirty="0" err="1" smtClean="0">
                <a:solidFill>
                  <a:srgbClr val="C00000"/>
                </a:solidFill>
              </a:rPr>
              <a:t>binare</a:t>
            </a:r>
            <a:r>
              <a:rPr lang="en-US" sz="1600" b="1" dirty="0" smtClean="0">
                <a:solidFill>
                  <a:srgbClr val="C00000"/>
                </a:solidFill>
              </a:rPr>
              <a:t> </a:t>
            </a:r>
            <a:r>
              <a:rPr lang="en-US" sz="1600" dirty="0" smtClean="0"/>
              <a:t>(</a:t>
            </a:r>
            <a:r>
              <a:rPr lang="en-US" sz="1600" dirty="0" err="1" smtClean="0"/>
              <a:t>eg</a:t>
            </a:r>
            <a:r>
              <a:rPr lang="en-US" sz="1600" dirty="0" smtClean="0"/>
              <a:t> multimedia: JPG, WAV, MP3 </a:t>
            </a:r>
            <a:r>
              <a:rPr lang="en-US" sz="1600" dirty="0" smtClean="0"/>
              <a:t>..): </a:t>
            </a:r>
            <a:r>
              <a:rPr lang="en-US" sz="1600" b="1" dirty="0" smtClean="0"/>
              <a:t>RAW</a:t>
            </a:r>
            <a:r>
              <a:rPr lang="en-US" sz="1600" dirty="0" smtClean="0"/>
              <a:t> </a:t>
            </a:r>
            <a:r>
              <a:rPr lang="en-US" sz="1600" dirty="0" smtClean="0"/>
              <a:t>(</a:t>
            </a:r>
            <a:r>
              <a:rPr lang="en-US" sz="1600" dirty="0" err="1" smtClean="0"/>
              <a:t>dimensiune</a:t>
            </a:r>
            <a:r>
              <a:rPr lang="en-US" sz="1600" dirty="0" smtClean="0"/>
              <a:t> </a:t>
            </a:r>
            <a:r>
              <a:rPr lang="en-US" sz="1600" dirty="0" err="1" smtClean="0"/>
              <a:t>variabila</a:t>
            </a:r>
            <a:r>
              <a:rPr lang="en-US" sz="1600" dirty="0" smtClean="0"/>
              <a:t>, maxim2000 </a:t>
            </a:r>
            <a:r>
              <a:rPr lang="en-US" sz="1600" dirty="0" smtClean="0"/>
              <a:t>bytes); </a:t>
            </a:r>
            <a:r>
              <a:rPr lang="en-US" sz="1600" b="1" dirty="0" smtClean="0"/>
              <a:t>BLOB</a:t>
            </a:r>
            <a:r>
              <a:rPr lang="en-US" sz="1600" dirty="0" smtClean="0"/>
              <a:t>(variable size, maximum 128 terabytes).</a:t>
            </a:r>
          </a:p>
          <a:p>
            <a:endParaRPr lang="en-US" sz="1600" dirty="0"/>
          </a:p>
        </p:txBody>
      </p:sp>
      <p:pic>
        <p:nvPicPr>
          <p:cNvPr id="6" name="Picture 2"/>
          <p:cNvPicPr>
            <a:picLocks noChangeAspect="1" noChangeArrowheads="1"/>
          </p:cNvPicPr>
          <p:nvPr/>
        </p:nvPicPr>
        <p:blipFill>
          <a:blip r:embed="rId2"/>
          <a:srcRect l="27606" t="81230" r="29428" b="13888"/>
          <a:stretch>
            <a:fillRect/>
          </a:stretch>
        </p:blipFill>
        <p:spPr bwMode="auto">
          <a:xfrm>
            <a:off x="857224" y="4643446"/>
            <a:ext cx="7072362" cy="642942"/>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u 1"/>
          <p:cNvSpPr>
            <a:spLocks noGrp="1"/>
          </p:cNvSpPr>
          <p:nvPr>
            <p:ph type="title"/>
          </p:nvPr>
        </p:nvSpPr>
        <p:spPr/>
        <p:txBody>
          <a:bodyPr>
            <a:normAutofit fontScale="90000"/>
          </a:bodyPr>
          <a:lstStyle/>
          <a:p>
            <a:r>
              <a:rPr lang="en-US" dirty="0" err="1" smtClean="0"/>
              <a:t>Crearea</a:t>
            </a:r>
            <a:r>
              <a:rPr lang="en-US" dirty="0" smtClean="0"/>
              <a:t> </a:t>
            </a:r>
            <a:r>
              <a:rPr lang="en-US" dirty="0" err="1" smtClean="0"/>
              <a:t>unui</a:t>
            </a:r>
            <a:r>
              <a:rPr lang="en-US" dirty="0" smtClean="0"/>
              <a:t> </a:t>
            </a:r>
            <a:r>
              <a:rPr lang="en-US" dirty="0" err="1" smtClean="0"/>
              <a:t>tabel</a:t>
            </a:r>
            <a:r>
              <a:rPr lang="en-US" dirty="0" smtClean="0"/>
              <a:t> </a:t>
            </a:r>
            <a:r>
              <a:rPr lang="en-US" dirty="0" err="1" smtClean="0"/>
              <a:t>pe</a:t>
            </a:r>
            <a:r>
              <a:rPr lang="en-US" dirty="0" smtClean="0"/>
              <a:t> </a:t>
            </a:r>
            <a:r>
              <a:rPr lang="en-US" dirty="0" err="1" smtClean="0"/>
              <a:t>baza</a:t>
            </a:r>
            <a:r>
              <a:rPr lang="en-US" dirty="0" smtClean="0"/>
              <a:t> </a:t>
            </a:r>
            <a:r>
              <a:rPr lang="en-US" dirty="0" err="1" smtClean="0"/>
              <a:t>unuia</a:t>
            </a:r>
            <a:r>
              <a:rPr lang="en-US" dirty="0" smtClean="0"/>
              <a:t> existent</a:t>
            </a:r>
            <a:endParaRPr lang="en-US" dirty="0"/>
          </a:p>
        </p:txBody>
      </p:sp>
      <p:sp>
        <p:nvSpPr>
          <p:cNvPr id="5" name="Substituent conținut 4"/>
          <p:cNvSpPr>
            <a:spLocks noGrp="1"/>
          </p:cNvSpPr>
          <p:nvPr>
            <p:ph idx="1"/>
          </p:nvPr>
        </p:nvSpPr>
        <p:spPr/>
        <p:txBody>
          <a:bodyPr>
            <a:normAutofit/>
          </a:bodyPr>
          <a:lstStyle/>
          <a:p>
            <a:r>
              <a:rPr lang="ro-RO" dirty="0" smtClean="0"/>
              <a:t>Datele </a:t>
            </a:r>
            <a:r>
              <a:rPr lang="ro-RO" dirty="0" smtClean="0"/>
              <a:t>care se copiază din tabela deja existentă (liniile dar şi coloanele ce se copiază) se precizează prin clauza </a:t>
            </a:r>
            <a:r>
              <a:rPr lang="ro-RO" b="1" dirty="0" smtClean="0"/>
              <a:t>AS</a:t>
            </a:r>
            <a:r>
              <a:rPr lang="ro-RO" dirty="0" smtClean="0"/>
              <a:t> urmată de o </a:t>
            </a:r>
            <a:r>
              <a:rPr lang="ro-RO" dirty="0" err="1" smtClean="0"/>
              <a:t>subinterogare</a:t>
            </a:r>
            <a:r>
              <a:rPr lang="ro-RO" dirty="0" smtClean="0"/>
              <a:t>.</a:t>
            </a:r>
            <a:endParaRPr lang="en-US" dirty="0" smtClean="0"/>
          </a:p>
          <a:p>
            <a:r>
              <a:rPr lang="en-US" dirty="0" err="1" smtClean="0"/>
              <a:t>Exemplu</a:t>
            </a:r>
            <a:r>
              <a:rPr lang="en-US" dirty="0" smtClean="0"/>
              <a:t>:</a:t>
            </a:r>
          </a:p>
          <a:p>
            <a:pPr lvl="1">
              <a:buNone/>
            </a:pPr>
            <a:r>
              <a:rPr lang="en-US" sz="2200" b="1" dirty="0" smtClean="0"/>
              <a:t>CREATE </a:t>
            </a:r>
            <a:r>
              <a:rPr lang="en-US" sz="2200" b="1" dirty="0" smtClean="0"/>
              <a:t>TABLE </a:t>
            </a:r>
            <a:r>
              <a:rPr lang="en-US" sz="2200" b="1" dirty="0" err="1" smtClean="0"/>
              <a:t>copy_mytable</a:t>
            </a:r>
            <a:endParaRPr lang="en-US" sz="2200" b="1" dirty="0" smtClean="0"/>
          </a:p>
          <a:p>
            <a:pPr lvl="1">
              <a:buNone/>
            </a:pPr>
            <a:r>
              <a:rPr lang="en-US" sz="2200" b="1" dirty="0" smtClean="0"/>
              <a:t>AS</a:t>
            </a:r>
          </a:p>
          <a:p>
            <a:pPr lvl="1">
              <a:buNone/>
            </a:pPr>
            <a:r>
              <a:rPr lang="en-US" sz="2200" b="1" dirty="0" smtClean="0"/>
              <a:t>(SELECT code, name, </a:t>
            </a:r>
            <a:r>
              <a:rPr lang="en-US" sz="2200" b="1" dirty="0" err="1" smtClean="0"/>
              <a:t>start_date</a:t>
            </a:r>
            <a:r>
              <a:rPr lang="en-US" sz="2200" b="1" dirty="0" smtClean="0"/>
              <a:t>, </a:t>
            </a:r>
          </a:p>
          <a:p>
            <a:pPr lvl="1">
              <a:buNone/>
            </a:pPr>
            <a:r>
              <a:rPr lang="en-US" sz="2200" b="1" dirty="0" err="1" smtClean="0"/>
              <a:t>end_date</a:t>
            </a:r>
            <a:r>
              <a:rPr lang="en-US" sz="2200" b="1" dirty="0" smtClean="0"/>
              <a:t>, </a:t>
            </a:r>
            <a:r>
              <a:rPr lang="en-US" sz="2200" b="1" dirty="0" err="1" smtClean="0"/>
              <a:t>give_away</a:t>
            </a:r>
            <a:endParaRPr lang="en-US" sz="2200" b="1" dirty="0" smtClean="0"/>
          </a:p>
          <a:p>
            <a:pPr lvl="1">
              <a:buNone/>
            </a:pPr>
            <a:r>
              <a:rPr lang="en-US" sz="2200" b="1" dirty="0" smtClean="0"/>
              <a:t>FROM </a:t>
            </a:r>
            <a:r>
              <a:rPr lang="en-US" sz="2200" b="1" dirty="0" err="1" smtClean="0"/>
              <a:t>f_promotional_menus</a:t>
            </a:r>
            <a:r>
              <a:rPr lang="en-US" sz="2200" b="1" dirty="0" smtClean="0"/>
              <a:t>);</a:t>
            </a:r>
            <a:endParaRPr lang="en-US" sz="2200"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stituent conținut 2"/>
          <p:cNvSpPr>
            <a:spLocks noGrp="1"/>
          </p:cNvSpPr>
          <p:nvPr>
            <p:ph idx="1"/>
          </p:nvPr>
        </p:nvSpPr>
        <p:spPr>
          <a:xfrm>
            <a:off x="457200" y="1142984"/>
            <a:ext cx="8229600" cy="5181616"/>
          </a:xfrm>
        </p:spPr>
        <p:txBody>
          <a:bodyPr>
            <a:normAutofit fontScale="92500" lnSpcReduction="10000"/>
          </a:bodyPr>
          <a:lstStyle/>
          <a:p>
            <a:r>
              <a:rPr lang="vi-VN" dirty="0" smtClean="0"/>
              <a:t>Constrângerile pot fi clasificate în:</a:t>
            </a:r>
          </a:p>
          <a:p>
            <a:pPr lvl="0"/>
            <a:r>
              <a:rPr lang="vi-VN" dirty="0" smtClean="0"/>
              <a:t>-  </a:t>
            </a:r>
            <a:r>
              <a:rPr lang="vi-VN" b="1" dirty="0" smtClean="0"/>
              <a:t>constrângeri </a:t>
            </a:r>
            <a:r>
              <a:rPr lang="vi-VN" b="1" dirty="0" smtClean="0"/>
              <a:t>de domeniu</a:t>
            </a:r>
            <a:r>
              <a:rPr lang="vi-VN" dirty="0" smtClean="0"/>
              <a:t>, care definesc valorile pe care le poate lua un atribut (</a:t>
            </a:r>
            <a:r>
              <a:rPr lang="vi-VN" b="1" dirty="0" smtClean="0"/>
              <a:t>NOT NULL</a:t>
            </a:r>
            <a:r>
              <a:rPr lang="vi-VN" dirty="0" smtClean="0"/>
              <a:t>, </a:t>
            </a:r>
            <a:r>
              <a:rPr lang="vi-VN" b="1" dirty="0" smtClean="0"/>
              <a:t>UNIQUE</a:t>
            </a:r>
            <a:r>
              <a:rPr lang="vi-VN" dirty="0" smtClean="0"/>
              <a:t>, </a:t>
            </a:r>
            <a:r>
              <a:rPr lang="vi-VN" b="1" dirty="0" smtClean="0"/>
              <a:t>CHECK</a:t>
            </a:r>
            <a:r>
              <a:rPr lang="vi-VN" dirty="0" smtClean="0"/>
              <a:t>)</a:t>
            </a:r>
          </a:p>
          <a:p>
            <a:pPr lvl="0"/>
            <a:r>
              <a:rPr lang="vi-VN" dirty="0" smtClean="0"/>
              <a:t>- </a:t>
            </a:r>
            <a:r>
              <a:rPr lang="vi-VN" b="1" dirty="0" smtClean="0"/>
              <a:t>constrângeri </a:t>
            </a:r>
            <a:r>
              <a:rPr lang="vi-VN" b="1" dirty="0" smtClean="0"/>
              <a:t>de integritate a tabelei</a:t>
            </a:r>
            <a:r>
              <a:rPr lang="vi-VN" dirty="0" smtClean="0"/>
              <a:t>, precizând cheia primară a acesteia</a:t>
            </a:r>
          </a:p>
          <a:p>
            <a:pPr lvl="0"/>
            <a:r>
              <a:rPr lang="vi-VN" dirty="0" smtClean="0"/>
              <a:t>- </a:t>
            </a:r>
            <a:r>
              <a:rPr lang="vi-VN" b="1" dirty="0" smtClean="0"/>
              <a:t>constrângeri </a:t>
            </a:r>
            <a:r>
              <a:rPr lang="vi-VN" b="1" dirty="0" smtClean="0"/>
              <a:t>de integritate referenţială</a:t>
            </a:r>
            <a:r>
              <a:rPr lang="vi-VN" dirty="0" smtClean="0"/>
              <a:t>, care asigură coerenţa între cheile primare (sau unice) şi cheile străine corespunzătoare (</a:t>
            </a:r>
            <a:r>
              <a:rPr lang="vi-VN" b="1" dirty="0" smtClean="0"/>
              <a:t>FOREIGN KEY</a:t>
            </a:r>
            <a:r>
              <a:rPr lang="vi-VN" dirty="0" smtClean="0"/>
              <a:t>)</a:t>
            </a:r>
          </a:p>
          <a:p>
            <a:pPr>
              <a:buNone/>
            </a:pPr>
            <a:r>
              <a:rPr lang="vi-VN" dirty="0" smtClean="0"/>
              <a:t>Pe de altă parte constrângerile se pot clasifica după nivelul la care sunt definite în:</a:t>
            </a:r>
          </a:p>
          <a:p>
            <a:pPr lvl="0"/>
            <a:r>
              <a:rPr lang="vi-VN" dirty="0" smtClean="0"/>
              <a:t>- </a:t>
            </a:r>
            <a:r>
              <a:rPr lang="vi-VN" b="1" dirty="0" smtClean="0"/>
              <a:t>contrângeri </a:t>
            </a:r>
            <a:r>
              <a:rPr lang="vi-VN" b="1" dirty="0" smtClean="0"/>
              <a:t>la nivel de tabelă </a:t>
            </a:r>
            <a:r>
              <a:rPr lang="vi-VN" dirty="0" smtClean="0"/>
              <a:t>care pot acţiona asupra unei combinaţii de coloane</a:t>
            </a:r>
          </a:p>
          <a:p>
            <a:pPr lvl="0"/>
            <a:r>
              <a:rPr lang="vi-VN" dirty="0" smtClean="0"/>
              <a:t>- </a:t>
            </a:r>
            <a:r>
              <a:rPr lang="vi-VN" b="1" dirty="0" smtClean="0"/>
              <a:t>constrângeri </a:t>
            </a:r>
            <a:r>
              <a:rPr lang="vi-VN" b="1" dirty="0" smtClean="0"/>
              <a:t>la nivel de coloană.</a:t>
            </a:r>
          </a:p>
          <a:p>
            <a:endParaRPr lang="en-US" dirty="0"/>
          </a:p>
        </p:txBody>
      </p:sp>
      <p:sp>
        <p:nvSpPr>
          <p:cNvPr id="4" name="Titlu 3"/>
          <p:cNvSpPr>
            <a:spLocks noGrp="1"/>
          </p:cNvSpPr>
          <p:nvPr>
            <p:ph type="title"/>
          </p:nvPr>
        </p:nvSpPr>
        <p:spPr>
          <a:xfrm>
            <a:off x="500034" y="857232"/>
            <a:ext cx="8229600" cy="785818"/>
          </a:xfrm>
        </p:spPr>
        <p:txBody>
          <a:bodyPr>
            <a:normAutofit fontScale="90000"/>
          </a:bodyPr>
          <a:lstStyle/>
          <a:p>
            <a:r>
              <a:rPr lang="ro-RO" b="1" dirty="0" smtClean="0"/>
              <a:t>Definirea constrângerilor</a:t>
            </a:r>
            <a:br>
              <a:rPr lang="ro-RO" b="1" dirty="0" smtClean="0"/>
            </a:br>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u 1"/>
          <p:cNvSpPr>
            <a:spLocks noGrp="1"/>
          </p:cNvSpPr>
          <p:nvPr>
            <p:ph type="title"/>
          </p:nvPr>
        </p:nvSpPr>
        <p:spPr/>
        <p:txBody>
          <a:bodyPr/>
          <a:lstStyle/>
          <a:p>
            <a:r>
              <a:rPr lang="en-US" dirty="0" err="1" smtClean="0"/>
              <a:t>constrangeri</a:t>
            </a:r>
            <a:endParaRPr lang="en-US" dirty="0"/>
          </a:p>
        </p:txBody>
      </p:sp>
      <p:sp>
        <p:nvSpPr>
          <p:cNvPr id="3" name="Substituent conținut 2"/>
          <p:cNvSpPr>
            <a:spLocks noGrp="1"/>
          </p:cNvSpPr>
          <p:nvPr>
            <p:ph idx="1"/>
          </p:nvPr>
        </p:nvSpPr>
        <p:spPr/>
        <p:txBody>
          <a:bodyPr>
            <a:normAutofit fontScale="62500" lnSpcReduction="20000"/>
          </a:bodyPr>
          <a:lstStyle/>
          <a:p>
            <a:pPr marL="514350" indent="-514350">
              <a:buNone/>
            </a:pPr>
            <a:r>
              <a:rPr lang="en-US" b="1" dirty="0" smtClean="0">
                <a:solidFill>
                  <a:srgbClr val="C00000"/>
                </a:solidFill>
              </a:rPr>
              <a:t>OBS:</a:t>
            </a:r>
          </a:p>
          <a:p>
            <a:pPr marL="514350" indent="-514350">
              <a:buFont typeface="+mj-lt"/>
              <a:buAutoNum type="arabicPeriod"/>
            </a:pPr>
            <a:r>
              <a:rPr lang="vi-VN" dirty="0" smtClean="0"/>
              <a:t>Constrângerile </a:t>
            </a:r>
            <a:r>
              <a:rPr lang="vi-VN" b="1" dirty="0" smtClean="0"/>
              <a:t>NOT NULL</a:t>
            </a:r>
            <a:r>
              <a:rPr lang="vi-VN" dirty="0" smtClean="0"/>
              <a:t> se pot defini doar la nivel de coloană.</a:t>
            </a:r>
          </a:p>
          <a:p>
            <a:pPr marL="514350" indent="-514350">
              <a:buFont typeface="+mj-lt"/>
              <a:buAutoNum type="arabicPeriod"/>
            </a:pPr>
            <a:r>
              <a:rPr lang="vi-VN" dirty="0" smtClean="0"/>
              <a:t>Constrângerile </a:t>
            </a:r>
            <a:r>
              <a:rPr lang="vi-VN" b="1" dirty="0" smtClean="0"/>
              <a:t>UNIQUE</a:t>
            </a:r>
            <a:r>
              <a:rPr lang="vi-VN" dirty="0" smtClean="0"/>
              <a:t>, </a:t>
            </a:r>
            <a:r>
              <a:rPr lang="vi-VN" b="1" dirty="0" smtClean="0"/>
              <a:t>PRIMARY KEY</a:t>
            </a:r>
            <a:r>
              <a:rPr lang="vi-VN" dirty="0" smtClean="0"/>
              <a:t>, </a:t>
            </a:r>
            <a:r>
              <a:rPr lang="vi-VN" b="1" dirty="0" smtClean="0"/>
              <a:t>FOREIGN KEY</a:t>
            </a:r>
            <a:r>
              <a:rPr lang="vi-VN" dirty="0" smtClean="0"/>
              <a:t> şi </a:t>
            </a:r>
            <a:r>
              <a:rPr lang="vi-VN" b="1" dirty="0" smtClean="0"/>
              <a:t>CHECK</a:t>
            </a:r>
            <a:r>
              <a:rPr lang="vi-VN" dirty="0" smtClean="0"/>
              <a:t> pot fi definite atât la nivel de coloană cât şi la nivel de tabelă. Totuşi dacă aceste constrângeri implică mai multe coloane atunci trebuie să fie definite obligatoriu la nivel de tabelă</a:t>
            </a:r>
            <a:r>
              <a:rPr lang="vi-VN" dirty="0" smtClean="0"/>
              <a:t>.</a:t>
            </a:r>
            <a:endParaRPr lang="vi-VN" dirty="0" smtClean="0"/>
          </a:p>
          <a:p>
            <a:pPr>
              <a:buNone/>
            </a:pPr>
            <a:r>
              <a:rPr lang="en-US" b="1" dirty="0" err="1" smtClean="0">
                <a:solidFill>
                  <a:srgbClr val="C00000"/>
                </a:solidFill>
              </a:rPr>
              <a:t>Sintaxa</a:t>
            </a:r>
            <a:r>
              <a:rPr lang="en-US" b="1" dirty="0" smtClean="0">
                <a:solidFill>
                  <a:srgbClr val="C00000"/>
                </a:solidFill>
              </a:rPr>
              <a:t> </a:t>
            </a:r>
            <a:r>
              <a:rPr lang="en-US" b="1" dirty="0" err="1" smtClean="0">
                <a:solidFill>
                  <a:srgbClr val="C00000"/>
                </a:solidFill>
              </a:rPr>
              <a:t>pentru</a:t>
            </a:r>
            <a:r>
              <a:rPr lang="en-US" b="1" dirty="0" smtClean="0">
                <a:solidFill>
                  <a:srgbClr val="C00000"/>
                </a:solidFill>
              </a:rPr>
              <a:t> </a:t>
            </a:r>
            <a:r>
              <a:rPr lang="en-US" b="1" dirty="0" err="1" smtClean="0">
                <a:solidFill>
                  <a:srgbClr val="C00000"/>
                </a:solidFill>
              </a:rPr>
              <a:t>restrictie</a:t>
            </a:r>
            <a:r>
              <a:rPr lang="en-US" b="1" dirty="0" smtClean="0">
                <a:solidFill>
                  <a:srgbClr val="C00000"/>
                </a:solidFill>
              </a:rPr>
              <a:t> </a:t>
            </a:r>
          </a:p>
          <a:p>
            <a:pPr>
              <a:buNone/>
            </a:pPr>
            <a:r>
              <a:rPr lang="en-US" b="1" dirty="0" smtClean="0">
                <a:solidFill>
                  <a:srgbClr val="C00000"/>
                </a:solidFill>
              </a:rPr>
              <a:t> </a:t>
            </a:r>
            <a:r>
              <a:rPr lang="en-US" b="1" dirty="0" smtClean="0">
                <a:solidFill>
                  <a:srgbClr val="C00000"/>
                </a:solidFill>
              </a:rPr>
              <a:t>1.	la </a:t>
            </a:r>
            <a:r>
              <a:rPr lang="en-US" b="1" dirty="0" err="1" smtClean="0">
                <a:solidFill>
                  <a:srgbClr val="C00000"/>
                </a:solidFill>
              </a:rPr>
              <a:t>nivel</a:t>
            </a:r>
            <a:r>
              <a:rPr lang="en-US" b="1" dirty="0" smtClean="0">
                <a:solidFill>
                  <a:srgbClr val="C00000"/>
                </a:solidFill>
              </a:rPr>
              <a:t> de </a:t>
            </a:r>
            <a:r>
              <a:rPr lang="en-US" b="1" dirty="0" err="1" smtClean="0">
                <a:solidFill>
                  <a:srgbClr val="C00000"/>
                </a:solidFill>
              </a:rPr>
              <a:t>coloana</a:t>
            </a:r>
            <a:r>
              <a:rPr lang="en-US" b="1" dirty="0" smtClean="0">
                <a:solidFill>
                  <a:srgbClr val="C00000"/>
                </a:solidFill>
              </a:rPr>
              <a:t>:</a:t>
            </a:r>
            <a:endParaRPr lang="en-US" dirty="0" smtClean="0"/>
          </a:p>
          <a:p>
            <a:pPr>
              <a:buNone/>
            </a:pPr>
            <a:r>
              <a:rPr lang="en-US" b="1" dirty="0" smtClean="0"/>
              <a:t> 	</a:t>
            </a:r>
            <a:r>
              <a:rPr lang="vi-VN" b="1" dirty="0" smtClean="0"/>
              <a:t>nume_coloana </a:t>
            </a:r>
            <a:r>
              <a:rPr lang="vi-VN" b="1" dirty="0" smtClean="0"/>
              <a:t>tip_data tip_constr</a:t>
            </a:r>
            <a:endParaRPr lang="vi-VN" dirty="0" smtClean="0"/>
          </a:p>
          <a:p>
            <a:pPr>
              <a:buNone/>
            </a:pPr>
            <a:r>
              <a:rPr lang="vi-VN" dirty="0" smtClean="0"/>
              <a:t>sau</a:t>
            </a:r>
          </a:p>
          <a:p>
            <a:pPr>
              <a:buNone/>
            </a:pPr>
            <a:r>
              <a:rPr lang="en-US" b="1" dirty="0" smtClean="0"/>
              <a:t>	</a:t>
            </a:r>
            <a:r>
              <a:rPr lang="vi-VN" b="1" dirty="0" smtClean="0"/>
              <a:t>nume_coloana </a:t>
            </a:r>
            <a:r>
              <a:rPr lang="vi-VN" b="1" dirty="0" smtClean="0"/>
              <a:t>tip_data CONSTRAINT nume_constr tip_constr</a:t>
            </a:r>
            <a:endParaRPr lang="vi-VN" dirty="0" smtClean="0"/>
          </a:p>
          <a:p>
            <a:pPr>
              <a:buNone/>
            </a:pPr>
            <a:r>
              <a:rPr lang="en-US" b="1" dirty="0" smtClean="0">
                <a:solidFill>
                  <a:srgbClr val="C00000"/>
                </a:solidFill>
              </a:rPr>
              <a:t>2.</a:t>
            </a:r>
            <a:r>
              <a:rPr lang="en-US" b="1" dirty="0" smtClean="0">
                <a:solidFill>
                  <a:srgbClr val="C00000"/>
                </a:solidFill>
              </a:rPr>
              <a:t>	la </a:t>
            </a:r>
            <a:r>
              <a:rPr lang="en-US" b="1" dirty="0" err="1" smtClean="0">
                <a:solidFill>
                  <a:srgbClr val="C00000"/>
                </a:solidFill>
              </a:rPr>
              <a:t>nivel</a:t>
            </a:r>
            <a:r>
              <a:rPr lang="en-US" b="1" dirty="0" smtClean="0">
                <a:solidFill>
                  <a:srgbClr val="C00000"/>
                </a:solidFill>
              </a:rPr>
              <a:t> de </a:t>
            </a:r>
            <a:r>
              <a:rPr lang="en-US" b="1" dirty="0" err="1" smtClean="0">
                <a:solidFill>
                  <a:srgbClr val="C00000"/>
                </a:solidFill>
              </a:rPr>
              <a:t>tabela</a:t>
            </a:r>
            <a:r>
              <a:rPr lang="en-US" b="1" dirty="0" smtClean="0">
                <a:solidFill>
                  <a:srgbClr val="C00000"/>
                </a:solidFill>
              </a:rPr>
              <a:t>:</a:t>
            </a:r>
            <a:endParaRPr lang="vi-VN" dirty="0" smtClean="0"/>
          </a:p>
          <a:p>
            <a:pPr>
              <a:buNone/>
            </a:pPr>
            <a:r>
              <a:rPr lang="vi-VN" b="1" dirty="0" smtClean="0"/>
              <a:t>tip_constr </a:t>
            </a:r>
            <a:endParaRPr lang="vi-VN" dirty="0" smtClean="0"/>
          </a:p>
          <a:p>
            <a:pPr>
              <a:buNone/>
            </a:pPr>
            <a:r>
              <a:rPr lang="vi-VN" dirty="0" smtClean="0"/>
              <a:t>sau</a:t>
            </a:r>
          </a:p>
          <a:p>
            <a:pPr>
              <a:buNone/>
            </a:pPr>
            <a:r>
              <a:rPr lang="vi-VN" b="1" dirty="0" smtClean="0"/>
              <a:t>CONSTRAINT nume_constr tip_constr</a:t>
            </a:r>
            <a:endParaRPr lang="vi-VN" dirty="0" smtClean="0"/>
          </a:p>
          <a:p>
            <a:r>
              <a:rPr lang="en-US" dirty="0" err="1" smtClean="0"/>
              <a:t>Putem</a:t>
            </a:r>
            <a:r>
              <a:rPr lang="en-US" dirty="0" smtClean="0"/>
              <a:t> </a:t>
            </a:r>
            <a:r>
              <a:rPr lang="en-US" dirty="0" err="1" smtClean="0"/>
              <a:t>da</a:t>
            </a:r>
            <a:r>
              <a:rPr lang="en-US" dirty="0" smtClean="0"/>
              <a:t> </a:t>
            </a:r>
            <a:r>
              <a:rPr lang="vi-VN" dirty="0" smtClean="0"/>
              <a:t>un </a:t>
            </a:r>
            <a:r>
              <a:rPr lang="vi-VN" dirty="0" smtClean="0"/>
              <a:t>nume explicit unei constrângeri, ceea ce uşurează referirea ulterioară la acea constrângere, sau putem să nu definim un nume explicit, caz în care sistemul va genera un nume implicit.</a:t>
            </a:r>
          </a:p>
          <a:p>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u 1"/>
          <p:cNvSpPr>
            <a:spLocks noGrp="1"/>
          </p:cNvSpPr>
          <p:nvPr>
            <p:ph type="title"/>
          </p:nvPr>
        </p:nvSpPr>
        <p:spPr>
          <a:xfrm>
            <a:off x="428596" y="500042"/>
            <a:ext cx="8229600" cy="846980"/>
          </a:xfrm>
        </p:spPr>
        <p:txBody>
          <a:bodyPr>
            <a:normAutofit/>
          </a:bodyPr>
          <a:lstStyle/>
          <a:p>
            <a:r>
              <a:rPr lang="ro-RO" b="1" dirty="0" smtClean="0"/>
              <a:t>Restricţia NOT </a:t>
            </a:r>
            <a:r>
              <a:rPr lang="ro-RO" b="1" dirty="0" smtClean="0"/>
              <a:t>NULL</a:t>
            </a:r>
            <a:endParaRPr lang="en-US" dirty="0"/>
          </a:p>
        </p:txBody>
      </p:sp>
      <p:sp>
        <p:nvSpPr>
          <p:cNvPr id="3" name="Substituent conținut 2"/>
          <p:cNvSpPr>
            <a:spLocks noGrp="1"/>
          </p:cNvSpPr>
          <p:nvPr>
            <p:ph idx="1"/>
          </p:nvPr>
        </p:nvSpPr>
        <p:spPr>
          <a:xfrm>
            <a:off x="357158" y="1857364"/>
            <a:ext cx="8229600" cy="4389120"/>
          </a:xfrm>
        </p:spPr>
        <p:txBody>
          <a:bodyPr/>
          <a:lstStyle/>
          <a:p>
            <a:r>
              <a:rPr lang="ro-RO" dirty="0" smtClean="0"/>
              <a:t>La crearea tabelei, restricţia </a:t>
            </a:r>
            <a:r>
              <a:rPr lang="ro-RO" b="1" dirty="0" smtClean="0"/>
              <a:t>NOT NULL</a:t>
            </a:r>
            <a:r>
              <a:rPr lang="ro-RO" dirty="0" smtClean="0"/>
              <a:t> se precizează pentru fiecare coloană ce trebuie să respecte această </a:t>
            </a:r>
            <a:r>
              <a:rPr lang="ro-RO" dirty="0" smtClean="0"/>
              <a:t>restricţie</a:t>
            </a:r>
            <a:endParaRPr lang="en-US" dirty="0" smtClean="0"/>
          </a:p>
          <a:p>
            <a:pPr>
              <a:buNone/>
            </a:pPr>
            <a:r>
              <a:rPr lang="ro-RO" b="1" dirty="0" smtClean="0"/>
              <a:t>CREATE TABLE </a:t>
            </a:r>
            <a:r>
              <a:rPr lang="ro-RO" b="1" dirty="0" err="1" smtClean="0"/>
              <a:t>angajati</a:t>
            </a:r>
            <a:endParaRPr lang="ro-RO" dirty="0" smtClean="0"/>
          </a:p>
          <a:p>
            <a:pPr>
              <a:buNone/>
            </a:pPr>
            <a:r>
              <a:rPr lang="ro-RO" b="1" dirty="0" smtClean="0"/>
              <a:t>( nume varchar2(30) NOT NULL, </a:t>
            </a:r>
            <a:endParaRPr lang="ro-RO" dirty="0" smtClean="0"/>
          </a:p>
          <a:p>
            <a:pPr>
              <a:buNone/>
            </a:pPr>
            <a:r>
              <a:rPr lang="ro-RO" b="1" dirty="0" smtClean="0"/>
              <a:t>  prenume varchar2(30),</a:t>
            </a:r>
            <a:endParaRPr lang="ro-RO" dirty="0" smtClean="0"/>
          </a:p>
          <a:p>
            <a:pPr>
              <a:buNone/>
            </a:pPr>
            <a:r>
              <a:rPr lang="ro-RO" b="1" dirty="0" smtClean="0"/>
              <a:t>  localitate varchar2(20) DEFAULT '</a:t>
            </a:r>
            <a:r>
              <a:rPr lang="ro-RO" b="1" dirty="0" err="1" smtClean="0"/>
              <a:t>Iasi</a:t>
            </a:r>
            <a:r>
              <a:rPr lang="ro-RO" b="1" dirty="0" smtClean="0"/>
              <a:t>' NOT NULL</a:t>
            </a:r>
            <a:endParaRPr lang="ro-RO" dirty="0" smtClean="0"/>
          </a:p>
          <a:p>
            <a:pPr>
              <a:buNone/>
            </a:pPr>
            <a:r>
              <a:rPr lang="ro-RO" b="1" dirty="0" smtClean="0"/>
              <a:t>  ... )</a:t>
            </a:r>
            <a:endParaRPr lang="ro-RO" dirty="0" smtClean="0"/>
          </a:p>
          <a:p>
            <a:pPr>
              <a:buNone/>
            </a:pPr>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u 1"/>
          <p:cNvSpPr>
            <a:spLocks noGrp="1"/>
          </p:cNvSpPr>
          <p:nvPr>
            <p:ph type="title"/>
          </p:nvPr>
        </p:nvSpPr>
        <p:spPr>
          <a:xfrm>
            <a:off x="285720" y="500042"/>
            <a:ext cx="8472518" cy="704104"/>
          </a:xfrm>
        </p:spPr>
        <p:txBody>
          <a:bodyPr>
            <a:normAutofit fontScale="90000"/>
          </a:bodyPr>
          <a:lstStyle/>
          <a:p>
            <a:r>
              <a:rPr lang="en-US" b="1" dirty="0" err="1" smtClean="0"/>
              <a:t>Restricţia</a:t>
            </a:r>
            <a:r>
              <a:rPr lang="en-US" b="1" dirty="0" smtClean="0"/>
              <a:t> </a:t>
            </a:r>
            <a:r>
              <a:rPr lang="en-US" b="1" dirty="0" smtClean="0"/>
              <a:t>PRIMARY </a:t>
            </a:r>
            <a:r>
              <a:rPr lang="en-US" b="1" dirty="0" smtClean="0"/>
              <a:t>KEY</a:t>
            </a:r>
            <a:endParaRPr lang="en-US" dirty="0"/>
          </a:p>
        </p:txBody>
      </p:sp>
      <p:sp>
        <p:nvSpPr>
          <p:cNvPr id="3" name="Substituent conținut 2"/>
          <p:cNvSpPr>
            <a:spLocks noGrp="1"/>
          </p:cNvSpPr>
          <p:nvPr>
            <p:ph idx="1"/>
          </p:nvPr>
        </p:nvSpPr>
        <p:spPr>
          <a:xfrm>
            <a:off x="457200" y="1285860"/>
            <a:ext cx="8472518" cy="5038740"/>
          </a:xfrm>
        </p:spPr>
        <p:txBody>
          <a:bodyPr>
            <a:normAutofit fontScale="92500" lnSpcReduction="10000"/>
          </a:bodyPr>
          <a:lstStyle/>
          <a:p>
            <a:r>
              <a:rPr lang="ro-RO" dirty="0" smtClean="0"/>
              <a:t>Cheia primară este o coloană sau o combinaţie de </a:t>
            </a:r>
            <a:r>
              <a:rPr lang="ro-RO" dirty="0" smtClean="0"/>
              <a:t>coloane </a:t>
            </a:r>
            <a:r>
              <a:rPr lang="ro-RO" dirty="0" smtClean="0"/>
              <a:t>care identifică în mod unic liniile unei tabele</a:t>
            </a:r>
            <a:r>
              <a:rPr lang="ro-RO" dirty="0" smtClean="0"/>
              <a:t>.</a:t>
            </a:r>
            <a:endParaRPr lang="en-US" dirty="0" smtClean="0"/>
          </a:p>
          <a:p>
            <a:pPr>
              <a:buNone/>
            </a:pPr>
            <a:r>
              <a:rPr lang="en-US" b="1" dirty="0" smtClean="0"/>
              <a:t>1 </a:t>
            </a:r>
            <a:r>
              <a:rPr lang="en-US" dirty="0" smtClean="0"/>
              <a:t>: </a:t>
            </a:r>
            <a:r>
              <a:rPr lang="en-US" b="1" dirty="0" err="1" smtClean="0">
                <a:solidFill>
                  <a:srgbClr val="C00000"/>
                </a:solidFill>
              </a:rPr>
              <a:t>cheia</a:t>
            </a:r>
            <a:r>
              <a:rPr lang="en-US" b="1" dirty="0" smtClean="0">
                <a:solidFill>
                  <a:srgbClr val="C00000"/>
                </a:solidFill>
              </a:rPr>
              <a:t> </a:t>
            </a:r>
            <a:r>
              <a:rPr lang="en-US" b="1" dirty="0" err="1" smtClean="0">
                <a:solidFill>
                  <a:srgbClr val="C00000"/>
                </a:solidFill>
              </a:rPr>
              <a:t>primara</a:t>
            </a:r>
            <a:r>
              <a:rPr lang="en-US" b="1" dirty="0" smtClean="0">
                <a:solidFill>
                  <a:srgbClr val="C00000"/>
                </a:solidFill>
              </a:rPr>
              <a:t> </a:t>
            </a:r>
            <a:r>
              <a:rPr lang="en-US" b="1" dirty="0" err="1" smtClean="0">
                <a:solidFill>
                  <a:srgbClr val="C00000"/>
                </a:solidFill>
              </a:rPr>
              <a:t>este</a:t>
            </a:r>
            <a:r>
              <a:rPr lang="en-US" b="1" dirty="0" smtClean="0">
                <a:solidFill>
                  <a:srgbClr val="C00000"/>
                </a:solidFill>
              </a:rPr>
              <a:t> </a:t>
            </a:r>
            <a:r>
              <a:rPr lang="en-US" b="1" dirty="0" err="1" smtClean="0">
                <a:solidFill>
                  <a:srgbClr val="C00000"/>
                </a:solidFill>
              </a:rPr>
              <a:t>alcatuita</a:t>
            </a:r>
            <a:r>
              <a:rPr lang="en-US" b="1" dirty="0" smtClean="0">
                <a:solidFill>
                  <a:srgbClr val="C00000"/>
                </a:solidFill>
              </a:rPr>
              <a:t> </a:t>
            </a:r>
            <a:r>
              <a:rPr lang="en-US" b="1" dirty="0" err="1" smtClean="0">
                <a:solidFill>
                  <a:srgbClr val="C00000"/>
                </a:solidFill>
              </a:rPr>
              <a:t>dintr</a:t>
            </a:r>
            <a:r>
              <a:rPr lang="en-US" b="1" dirty="0" smtClean="0">
                <a:solidFill>
                  <a:srgbClr val="C00000"/>
                </a:solidFill>
              </a:rPr>
              <a:t>-o </a:t>
            </a:r>
            <a:r>
              <a:rPr lang="en-US" b="1" dirty="0" err="1" smtClean="0">
                <a:solidFill>
                  <a:srgbClr val="C00000"/>
                </a:solidFill>
              </a:rPr>
              <a:t>singura</a:t>
            </a:r>
            <a:r>
              <a:rPr lang="en-US" b="1" dirty="0" smtClean="0">
                <a:solidFill>
                  <a:srgbClr val="C00000"/>
                </a:solidFill>
              </a:rPr>
              <a:t> </a:t>
            </a:r>
            <a:r>
              <a:rPr lang="en-US" b="1" dirty="0" err="1" smtClean="0">
                <a:solidFill>
                  <a:srgbClr val="C00000"/>
                </a:solidFill>
              </a:rPr>
              <a:t>coloana</a:t>
            </a:r>
            <a:endParaRPr lang="en-US" b="1" dirty="0" smtClean="0">
              <a:solidFill>
                <a:srgbClr val="C00000"/>
              </a:solidFill>
            </a:endParaRPr>
          </a:p>
          <a:p>
            <a:pPr>
              <a:buNone/>
            </a:pPr>
            <a:r>
              <a:rPr lang="vi-VN" b="1" dirty="0" smtClean="0"/>
              <a:t>CREATE TABLE angajati</a:t>
            </a:r>
            <a:endParaRPr lang="vi-VN" dirty="0" smtClean="0"/>
          </a:p>
          <a:p>
            <a:pPr>
              <a:buNone/>
            </a:pPr>
            <a:r>
              <a:rPr lang="vi-VN" b="1" dirty="0" smtClean="0"/>
              <a:t>( cnp number(13) PRIMARY KEY</a:t>
            </a:r>
            <a:endParaRPr lang="vi-VN" dirty="0" smtClean="0"/>
          </a:p>
          <a:p>
            <a:pPr>
              <a:buNone/>
            </a:pPr>
            <a:r>
              <a:rPr lang="vi-VN" b="1" dirty="0" smtClean="0"/>
              <a:t>  nume varchar2(30), </a:t>
            </a:r>
            <a:endParaRPr lang="vi-VN" dirty="0" smtClean="0"/>
          </a:p>
          <a:p>
            <a:pPr>
              <a:buNone/>
            </a:pPr>
            <a:r>
              <a:rPr lang="vi-VN" b="1" dirty="0" smtClean="0"/>
              <a:t>  ... )</a:t>
            </a:r>
            <a:endParaRPr lang="vi-VN" dirty="0" smtClean="0"/>
          </a:p>
          <a:p>
            <a:pPr>
              <a:buNone/>
            </a:pPr>
            <a:r>
              <a:rPr lang="vi-VN" dirty="0" smtClean="0"/>
              <a:t>sau dacă dorim să atribuim un nume constrângerii putem scrie</a:t>
            </a:r>
          </a:p>
          <a:p>
            <a:pPr>
              <a:buNone/>
            </a:pPr>
            <a:r>
              <a:rPr lang="vi-VN" b="1" dirty="0" smtClean="0"/>
              <a:t>CREATE TABLE angajati</a:t>
            </a:r>
            <a:endParaRPr lang="vi-VN" dirty="0" smtClean="0"/>
          </a:p>
          <a:p>
            <a:pPr>
              <a:buNone/>
            </a:pPr>
            <a:r>
              <a:rPr lang="vi-VN" b="1" dirty="0" smtClean="0"/>
              <a:t>( cnp number(13) CONSTRAINT angajati_pk PRIMARY KEY</a:t>
            </a:r>
            <a:endParaRPr lang="vi-VN" dirty="0" smtClean="0"/>
          </a:p>
          <a:p>
            <a:pPr>
              <a:buNone/>
            </a:pPr>
            <a:r>
              <a:rPr lang="vi-VN" b="1" dirty="0" smtClean="0"/>
              <a:t>  nume varchar2(30), </a:t>
            </a:r>
            <a:endParaRPr lang="vi-VN" dirty="0" smtClean="0"/>
          </a:p>
          <a:p>
            <a:pPr>
              <a:buNone/>
            </a:pPr>
            <a:r>
              <a:rPr lang="vi-VN" b="1" dirty="0" smtClean="0"/>
              <a:t>  ... )</a:t>
            </a:r>
            <a:endParaRPr lang="vi-VN" dirty="0" smtClean="0"/>
          </a:p>
          <a:p>
            <a:endParaRPr lang="en-US"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ux">
  <a:themeElements>
    <a:clrScheme name="Flux">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ux">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ux">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112</TotalTime>
  <Words>625</Words>
  <Application>Microsoft Office PowerPoint</Application>
  <PresentationFormat>Expunere pe ecran (4:3)</PresentationFormat>
  <Paragraphs>209</Paragraphs>
  <Slides>14</Slides>
  <Notes>0</Notes>
  <HiddenSlides>0</HiddenSlides>
  <MMClips>0</MMClips>
  <ScaleCrop>false</ScaleCrop>
  <HeadingPairs>
    <vt:vector size="4" baseType="variant">
      <vt:variant>
        <vt:lpstr>Temă</vt:lpstr>
      </vt:variant>
      <vt:variant>
        <vt:i4>1</vt:i4>
      </vt:variant>
      <vt:variant>
        <vt:lpstr>Titluri diapozitive</vt:lpstr>
      </vt:variant>
      <vt:variant>
        <vt:i4>14</vt:i4>
      </vt:variant>
    </vt:vector>
  </HeadingPairs>
  <TitlesOfParts>
    <vt:vector size="15" baseType="lpstr">
      <vt:lpstr>Flux</vt:lpstr>
      <vt:lpstr>Crearea si modificarea structurii tabelelor. Constrangeri </vt:lpstr>
      <vt:lpstr>Crearea tabelelor</vt:lpstr>
      <vt:lpstr>exemple</vt:lpstr>
      <vt:lpstr>Tipuri de date uzuale</vt:lpstr>
      <vt:lpstr>Crearea unui tabel pe baza unuia existent</vt:lpstr>
      <vt:lpstr>Definirea constrângerilor </vt:lpstr>
      <vt:lpstr>constrangeri</vt:lpstr>
      <vt:lpstr>Restricţia NOT NULL</vt:lpstr>
      <vt:lpstr>Restricţia PRIMARY KEY</vt:lpstr>
      <vt:lpstr>Restricţia PRIMARY KEY</vt:lpstr>
      <vt:lpstr>Restricţia UNIQUE </vt:lpstr>
      <vt:lpstr>Restricţia FOREIGN KEY</vt:lpstr>
      <vt:lpstr>Restricţia FOREIGN KEY Clauzele On Delete Cascade, On Delete Set Null </vt:lpstr>
      <vt:lpstr>Restricţia CHECK</vt:lpstr>
    </vt:vector>
  </TitlesOfParts>
  <Company>Grizli777</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Crearea si modificarea structurii tabelelor. Constrangeri </dc:title>
  <dc:creator>User</dc:creator>
  <cp:lastModifiedBy>User</cp:lastModifiedBy>
  <cp:revision>20</cp:revision>
  <dcterms:created xsi:type="dcterms:W3CDTF">2013-01-13T00:28:07Z</dcterms:created>
  <dcterms:modified xsi:type="dcterms:W3CDTF">2013-01-13T02:20:13Z</dcterms:modified>
</cp:coreProperties>
</file>